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96" r:id="rId4"/>
    <p:sldId id="297" r:id="rId5"/>
    <p:sldId id="298" r:id="rId6"/>
    <p:sldId id="290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66FF"/>
    <a:srgbClr val="660033"/>
    <a:srgbClr val="33CC33"/>
    <a:srgbClr val="0066FF"/>
    <a:srgbClr val="FF6600"/>
    <a:srgbClr val="CC99FF"/>
    <a:srgbClr val="FF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5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2CC6EC9-4687-4D8A-9324-07897FF8966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612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6FB8F-715B-4137-91F3-0FE159519A67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45103-8AAA-4FEF-8E47-D962A9B7EA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282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AB0C65-2847-401E-9DD8-3B48FF19F0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2354-8265-4ADB-AB3F-707B3F9E11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5789-F471-4448-89B3-48D007DD1D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643EE-AC37-4E65-894F-ADB68CA48A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E0AE-09A8-4E2A-9096-0CDA880BCB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32685-C7A4-436A-B3EB-B201A79831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1CFE-6AED-45E0-B48A-E1739D6930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4B17-229D-4F72-A7B1-19430122ED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473D9-1ADE-4A22-B207-847C65655A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77A9E-F0E7-40C0-83A1-7368967EF6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F6AE9-DE0C-4BC2-AE14-447F2D04F4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A2CB8-C9CB-45E3-AC43-11AA7473C11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62087"/>
          </a:xfrm>
        </p:spPr>
        <p:txBody>
          <a:bodyPr/>
          <a:lstStyle/>
          <a:p>
            <a:pPr algn="ctr"/>
            <a:r>
              <a:rPr lang="cs-CZ" sz="3600" b="1" dirty="0" smtClean="0"/>
              <a:t>Vodič a izolant v elektrickém poli</a:t>
            </a:r>
            <a:endParaRPr lang="cs-CZ" sz="36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6308725"/>
            <a:ext cx="6400800" cy="696913"/>
          </a:xfrm>
        </p:spPr>
        <p:txBody>
          <a:bodyPr/>
          <a:lstStyle/>
          <a:p>
            <a:r>
              <a:rPr lang="cs-CZ" dirty="0"/>
              <a:t>                   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2928926" y="6143644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Elipsa 11"/>
          <p:cNvSpPr/>
          <p:nvPr/>
        </p:nvSpPr>
        <p:spPr>
          <a:xfrm rot="15120053">
            <a:off x="7735809" y="3458327"/>
            <a:ext cx="1571636" cy="12511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Víme, že…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651647"/>
          </a:xfrm>
        </p:spPr>
        <p:txBody>
          <a:bodyPr/>
          <a:lstStyle/>
          <a:p>
            <a:r>
              <a:rPr lang="cs-CZ" b="1" dirty="0" smtClean="0"/>
              <a:t>při vzájemném tření se mohou tělesa vzájemně zelektrovat – elektricky nabít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zelektrované těleso </a:t>
            </a:r>
            <a:r>
              <a:rPr lang="cs-CZ" b="1" dirty="0" smtClean="0"/>
              <a:t>k sobě přitahuje </a:t>
            </a:r>
            <a:r>
              <a:rPr lang="cs-CZ" b="1" dirty="0" smtClean="0">
                <a:solidFill>
                  <a:srgbClr val="FF0000"/>
                </a:solidFill>
              </a:rPr>
              <a:t>nezelektrované</a:t>
            </a:r>
            <a:r>
              <a:rPr lang="cs-CZ" b="1" dirty="0" smtClean="0"/>
              <a:t> těleso</a:t>
            </a:r>
            <a:endParaRPr lang="cs-CZ" b="1" i="1" dirty="0" smtClean="0"/>
          </a:p>
          <a:p>
            <a:r>
              <a:rPr lang="cs-CZ" b="1" dirty="0" smtClean="0"/>
              <a:t>např. zelekrované pravítko přitáhne elektricky neutrální papírky</a:t>
            </a:r>
          </a:p>
          <a:p>
            <a:r>
              <a:rPr lang="cs-CZ" b="1" dirty="0" smtClean="0"/>
              <a:t>také lístečky elektroskopu se při přiblížení nabitého tělesa rozestoupí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17713"/>
            <a:ext cx="8964488" cy="4114800"/>
          </a:xfrm>
        </p:spPr>
        <p:txBody>
          <a:bodyPr/>
          <a:lstStyle/>
          <a:p>
            <a:pPr>
              <a:buNone/>
            </a:pPr>
            <a:endParaRPr lang="cs-CZ" sz="4800" dirty="0" smtClean="0"/>
          </a:p>
          <a:p>
            <a:pPr>
              <a:buNone/>
            </a:pPr>
            <a:r>
              <a:rPr lang="cs-CZ" sz="4400" b="1" dirty="0" smtClean="0"/>
              <a:t>Jak lze vysvětlit, že elektricky nabité těleso přitahuje těleso, </a:t>
            </a:r>
            <a:r>
              <a:rPr lang="cs-CZ" sz="4400" b="1" dirty="0" smtClean="0">
                <a:solidFill>
                  <a:srgbClr val="FF0000"/>
                </a:solidFill>
              </a:rPr>
              <a:t>které elektricky nabité není?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a)Působení nabité tyče na vodivá tělesa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8955088" cy="5013175"/>
          </a:xfrm>
        </p:spPr>
        <p:txBody>
          <a:bodyPr/>
          <a:lstStyle/>
          <a:p>
            <a:r>
              <a:rPr lang="cs-CZ" b="1" dirty="0" smtClean="0"/>
              <a:t>V kovovém vodiči elektroskopu jsou mezi pravidelně uspořádanými kladnými ionty volné elektrony.</a:t>
            </a:r>
          </a:p>
          <a:p>
            <a:r>
              <a:rPr lang="cs-CZ" b="1" dirty="0" smtClean="0"/>
              <a:t>Ty se při přiblížení např. kladné tyče přesunou blíže k této tyči, ve zbytku elektroskopu je nedostatek elektronů, převládnou zde kladné náboje. Proto se lístečky elektroskopu rozestoupí.</a:t>
            </a:r>
          </a:p>
          <a:p>
            <a:r>
              <a:rPr lang="cs-CZ" b="1" dirty="0" smtClean="0"/>
              <a:t>Po oddálení tyče se elektrony vrací zpět.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elektrostatická indukce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pPr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sz="4400" b="1" dirty="0" smtClean="0"/>
              <a:t>Tento jev se nazývá </a:t>
            </a:r>
            <a:r>
              <a:rPr lang="cs-CZ" sz="4400" b="1" dirty="0" smtClean="0">
                <a:solidFill>
                  <a:srgbClr val="FF0000"/>
                </a:solidFill>
              </a:rPr>
              <a:t>elektrostatická indukce </a:t>
            </a:r>
            <a:r>
              <a:rPr lang="cs-CZ" sz="4400" b="1" dirty="0" smtClean="0"/>
              <a:t>a nastává </a:t>
            </a:r>
            <a:r>
              <a:rPr lang="cs-CZ" sz="4400" b="1" dirty="0" smtClean="0">
                <a:solidFill>
                  <a:srgbClr val="FF0000"/>
                </a:solidFill>
              </a:rPr>
              <a:t>jen u vodičů</a:t>
            </a:r>
            <a:r>
              <a:rPr lang="cs-CZ" sz="4400" b="1" dirty="0" smtClean="0"/>
              <a:t>.</a:t>
            </a: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/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a)Elektrostatická indukce u vodičů: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Když vložíme kovový vodič do elektrického pole, přesunou se elektrony ve vodiči tak, že na jednom konci převládá záporný náboj </a:t>
            </a:r>
            <a:r>
              <a:rPr lang="cs-CZ" smtClean="0"/>
              <a:t>a na druhém </a:t>
            </a:r>
            <a:r>
              <a:rPr lang="cs-CZ" dirty="0" smtClean="0"/>
              <a:t>konci náboj kladný.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např. nabití elektroskopu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b)Působení nabité tyče na izolanty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8955088" cy="5013175"/>
          </a:xfrm>
        </p:spPr>
        <p:txBody>
          <a:bodyPr/>
          <a:lstStyle/>
          <a:p>
            <a:r>
              <a:rPr lang="cs-CZ" b="1" dirty="0" smtClean="0"/>
              <a:t>Izolanty neobsahují téměř žádné volné částice s elektrickým nábojem.</a:t>
            </a:r>
          </a:p>
          <a:p>
            <a:r>
              <a:rPr lang="cs-CZ" b="1" dirty="0" smtClean="0"/>
              <a:t>Elektrické pole při přiblížení kladně nabité tyče způsobí posunutí elektronů a protonů jen uvnitř atomů tak, že směrem ke kladně nabité tyči jsou záporné elektrony (obr. v učebnici). </a:t>
            </a:r>
          </a:p>
          <a:p>
            <a:r>
              <a:rPr lang="cs-CZ" b="1" dirty="0" smtClean="0"/>
              <a:t>Pak mohou malé nevodivé papírky přiskakovat k nabitému pravítku.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polarizace izolantu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pPr>
              <a:buNone/>
            </a:pPr>
            <a:endParaRPr lang="cs-CZ" sz="4400" dirty="0" smtClean="0"/>
          </a:p>
          <a:p>
            <a:pPr algn="ctr">
              <a:buNone/>
            </a:pPr>
            <a:r>
              <a:rPr lang="cs-CZ" sz="4400" b="1" dirty="0" smtClean="0"/>
              <a:t>Tento jev se nazývá </a:t>
            </a:r>
            <a:r>
              <a:rPr lang="cs-CZ" sz="4400" b="1" dirty="0" smtClean="0">
                <a:solidFill>
                  <a:srgbClr val="FF0000"/>
                </a:solidFill>
              </a:rPr>
              <a:t>polarizace </a:t>
            </a:r>
            <a:r>
              <a:rPr lang="cs-CZ" sz="4400" b="1" dirty="0" smtClean="0"/>
              <a:t>a nastává </a:t>
            </a:r>
            <a:r>
              <a:rPr lang="cs-CZ" sz="4400" b="1" dirty="0" smtClean="0">
                <a:solidFill>
                  <a:srgbClr val="FF0000"/>
                </a:solidFill>
              </a:rPr>
              <a:t>jen u izolantů</a:t>
            </a:r>
            <a:r>
              <a:rPr lang="cs-CZ" sz="4400" b="1" dirty="0" smtClean="0"/>
              <a:t>.</a:t>
            </a: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/>
              <a:t>(zapiš do sešitu)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b)Polarizace  u izolantů: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Když vložíme těleso z izolantu do elektrického pole, přesunou se elektricky nabité částice uvnitř atomů tak, že na jednom konci tělesa se projeví kladný náboj(pól) a na druhém konci záporný náboj (pól).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např. prach na obrazovce, přitahování vlasů hřebenem při česání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1401</TotalTime>
  <Words>305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Směsice</vt:lpstr>
      <vt:lpstr>Vodič a izolant v elektrickém poli</vt:lpstr>
      <vt:lpstr>Víme, že…</vt:lpstr>
      <vt:lpstr>Snímek 3</vt:lpstr>
      <vt:lpstr>a)Působení nabité tyče na vodivá tělesa</vt:lpstr>
      <vt:lpstr>elektrostatická indukce</vt:lpstr>
      <vt:lpstr>(zapiš do sešitu)</vt:lpstr>
      <vt:lpstr>b)Působení nabité tyče na izolanty</vt:lpstr>
      <vt:lpstr>polarizace izolantu</vt:lpstr>
      <vt:lpstr>(zapiš do sešitu)</vt:lpstr>
    </vt:vector>
  </TitlesOfParts>
  <Company>mrdka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látek</dc:title>
  <dc:creator>sekacos</dc:creator>
  <cp:lastModifiedBy>Doma</cp:lastModifiedBy>
  <cp:revision>133</cp:revision>
  <dcterms:created xsi:type="dcterms:W3CDTF">2006-09-10T17:24:55Z</dcterms:created>
  <dcterms:modified xsi:type="dcterms:W3CDTF">2020-04-08T08:09:16Z</dcterms:modified>
</cp:coreProperties>
</file>