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4" r:id="rId2"/>
    <p:sldId id="319" r:id="rId3"/>
    <p:sldId id="373" r:id="rId4"/>
    <p:sldId id="374" r:id="rId5"/>
    <p:sldId id="378" r:id="rId6"/>
    <p:sldId id="379" r:id="rId7"/>
    <p:sldId id="381" r:id="rId8"/>
    <p:sldId id="382" r:id="rId9"/>
    <p:sldId id="384" r:id="rId10"/>
    <p:sldId id="385" r:id="rId11"/>
    <p:sldId id="389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990033"/>
    <a:srgbClr val="FFFF66"/>
    <a:srgbClr val="FF6600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0" autoAdjust="0"/>
    <p:restoredTop sz="90985" autoAdjust="0"/>
  </p:normalViewPr>
  <p:slideViewPr>
    <p:cSldViewPr>
      <p:cViewPr varScale="1">
        <p:scale>
          <a:sx n="83" d="100"/>
          <a:sy n="83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 dirty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 dirty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A09A8A6-A68C-4804-A32F-120F142C56F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81AF-E1E6-4BD1-B2E1-EE2D5795B5F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CE066-EF21-4800-BB07-11AD6B2E5BD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95944-CC27-4B28-88B2-2C1513E3A82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4189E-8CF6-4D76-A668-CA975133AE0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69E24-8900-4D2B-8ED7-2FAF3E44DF9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6C278-B46E-4174-BA4B-C57A29A62E6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2F909-A25C-4D86-9BB2-FCE6E050D49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45F4F-6157-47C6-BFC1-4B7F21016A5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791AC-F289-4E26-AA88-73F4B2B4A73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B09F1-5AA7-492C-B31E-4CB070FE680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1CA1A2-35A1-4170-B19E-F1836601DD9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696" y="1916113"/>
            <a:ext cx="6264696" cy="1462087"/>
          </a:xfrm>
        </p:spPr>
        <p:txBody>
          <a:bodyPr/>
          <a:lstStyle/>
          <a:p>
            <a:pPr algn="ctr" eaLnBrk="1" hangingPunct="1"/>
            <a:r>
              <a:rPr lang="cs-CZ" b="1" dirty="0" smtClean="0"/>
              <a:t>Mechanika kapalin výpočty</a:t>
            </a:r>
            <a:endParaRPr lang="cs-CZ" sz="3600" b="1" dirty="0" smtClean="0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044825" y="0"/>
            <a:ext cx="523398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2000" b="1" dirty="0"/>
              <a:t>                   </a:t>
            </a:r>
          </a:p>
          <a:p>
            <a:pPr algn="ctr"/>
            <a:r>
              <a:rPr lang="cs-CZ" dirty="0"/>
              <a:t>                                                                  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123728" y="4005064"/>
            <a:ext cx="56886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Do sešitu vypočítejte následující příklady </a:t>
            </a:r>
            <a:r>
              <a:rPr lang="cs-CZ" u="sng" dirty="0" smtClean="0"/>
              <a:t>podle vzorů </a:t>
            </a:r>
          </a:p>
          <a:p>
            <a:pPr algn="just"/>
            <a:r>
              <a:rPr lang="cs-CZ" dirty="0" smtClean="0"/>
              <a:t>v prezentacích, které se týkaly učiva o kapalinách. </a:t>
            </a:r>
          </a:p>
          <a:p>
            <a:pPr algn="just"/>
            <a:r>
              <a:rPr lang="cs-CZ" sz="2400" u="sng" dirty="0" smtClean="0">
                <a:solidFill>
                  <a:srgbClr val="FF0000"/>
                </a:solidFill>
              </a:rPr>
              <a:t>Vyberte z nich dva libovolné, přepište do Wordu a pošlete mi do pátku 15.května. </a:t>
            </a:r>
            <a:endParaRPr lang="cs-CZ" sz="24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9" y="214313"/>
            <a:ext cx="7237485" cy="1462087"/>
          </a:xfrm>
        </p:spPr>
        <p:txBody>
          <a:bodyPr/>
          <a:lstStyle/>
          <a:p>
            <a:r>
              <a:rPr lang="cs-CZ" sz="2800" dirty="0" smtClean="0">
                <a:solidFill>
                  <a:srgbClr val="00B050"/>
                </a:solidFill>
              </a:rPr>
              <a:t>Jakou </a:t>
            </a:r>
            <a:r>
              <a:rPr lang="cs-CZ" sz="2800" u="sng" dirty="0" smtClean="0">
                <a:solidFill>
                  <a:srgbClr val="00B050"/>
                </a:solidFill>
              </a:rPr>
              <a:t>silou</a:t>
            </a:r>
            <a:r>
              <a:rPr lang="cs-CZ" sz="2800" dirty="0" smtClean="0">
                <a:solidFill>
                  <a:srgbClr val="00B050"/>
                </a:solidFill>
              </a:rPr>
              <a:t> je nadlehčován ocelový předmět o objemu 0,01 m</a:t>
            </a:r>
            <a:r>
              <a:rPr lang="cs-CZ" sz="2800" baseline="30000" dirty="0" smtClean="0">
                <a:solidFill>
                  <a:srgbClr val="00B050"/>
                </a:solidFill>
              </a:rPr>
              <a:t>3</a:t>
            </a:r>
            <a:r>
              <a:rPr lang="cs-CZ" sz="2800" dirty="0" smtClean="0">
                <a:solidFill>
                  <a:srgbClr val="00B050"/>
                </a:solidFill>
              </a:rPr>
              <a:t> , je-li úplně ponořen do vody</a:t>
            </a:r>
            <a:r>
              <a:rPr lang="cs-CZ" sz="2800" dirty="0" smtClean="0">
                <a:solidFill>
                  <a:srgbClr val="00B050"/>
                </a:solidFill>
              </a:rPr>
              <a:t>? (1 000 kg/m</a:t>
            </a:r>
            <a:r>
              <a:rPr lang="cs-CZ" sz="2800" baseline="30000" dirty="0" smtClean="0">
                <a:solidFill>
                  <a:srgbClr val="00B050"/>
                </a:solidFill>
              </a:rPr>
              <a:t>3</a:t>
            </a:r>
            <a:r>
              <a:rPr lang="cs-CZ" sz="2800" dirty="0" smtClean="0">
                <a:solidFill>
                  <a:srgbClr val="00B050"/>
                </a:solidFill>
              </a:rPr>
              <a:t>)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17712"/>
            <a:ext cx="9144000" cy="4840287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772815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</a:rPr>
              <a:t>Potápěč pracuje v hloubce 10 m pod hladinou jezera.</a:t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800" dirty="0" smtClean="0">
                <a:solidFill>
                  <a:srgbClr val="FF0000"/>
                </a:solidFill>
              </a:rPr>
              <a:t> A) Jak velký je tlak v uvedené hloubce? </a:t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800" dirty="0" smtClean="0">
                <a:solidFill>
                  <a:srgbClr val="FF0000"/>
                </a:solidFill>
              </a:rPr>
              <a:t> B) Jak velká síla na něj tlačí, má-li plochu těla 1,8 m</a:t>
            </a:r>
            <a:r>
              <a:rPr lang="cs-CZ" sz="2800" baseline="30000" dirty="0" smtClean="0">
                <a:solidFill>
                  <a:srgbClr val="FF0000"/>
                </a:solidFill>
              </a:rPr>
              <a:t>2 </a:t>
            </a:r>
            <a:r>
              <a:rPr lang="cs-CZ" sz="2800" dirty="0" smtClean="0">
                <a:solidFill>
                  <a:srgbClr val="FF0000"/>
                </a:solidFill>
              </a:rPr>
              <a:t>?</a:t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800" dirty="0" smtClean="0">
                <a:solidFill>
                  <a:srgbClr val="FF0000"/>
                </a:solidFill>
              </a:rPr>
              <a:t> C) Jak velká síla jej nadnáší, má-li objem těla 0,062 m</a:t>
            </a:r>
            <a:r>
              <a:rPr lang="cs-CZ" sz="2800" baseline="30000" dirty="0" smtClean="0">
                <a:solidFill>
                  <a:srgbClr val="FF0000"/>
                </a:solidFill>
              </a:rPr>
              <a:t>3</a:t>
            </a:r>
            <a:r>
              <a:rPr lang="cs-CZ" sz="2800" dirty="0" smtClean="0">
                <a:solidFill>
                  <a:srgbClr val="FF0000"/>
                </a:solidFill>
              </a:rPr>
              <a:t>?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17712"/>
            <a:ext cx="9144000" cy="4840287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i="1" dirty="0" smtClean="0">
                <a:solidFill>
                  <a:srgbClr val="FF0000"/>
                </a:solidFill>
              </a:rPr>
              <a:t>Tento příklad je nepovinný.</a:t>
            </a:r>
            <a:endParaRPr lang="cs-CZ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7113" y="260350"/>
            <a:ext cx="8116887" cy="1462088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Opakování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76872"/>
            <a:ext cx="9144000" cy="4581127"/>
          </a:xfrm>
        </p:spPr>
        <p:txBody>
          <a:bodyPr/>
          <a:lstStyle/>
          <a:p>
            <a:pPr eaLnBrk="1" hangingPunct="1"/>
            <a:r>
              <a:rPr lang="cs-CZ" sz="4000" b="1" u="sng" dirty="0" smtClean="0"/>
              <a:t>Hydrostatická tlaková </a:t>
            </a:r>
            <a:r>
              <a:rPr lang="cs-CZ" sz="4000" b="1" dirty="0" smtClean="0"/>
              <a:t>síla působí v kapalině všemi směry na libovolné plochy a stěny nádoby.</a:t>
            </a:r>
          </a:p>
          <a:p>
            <a:pPr eaLnBrk="1" hangingPunct="1">
              <a:buNone/>
            </a:pPr>
            <a:endParaRPr lang="cs-CZ" sz="4000" b="1" dirty="0" smtClean="0"/>
          </a:p>
          <a:p>
            <a:pPr eaLnBrk="1" hangingPunct="1"/>
            <a:r>
              <a:rPr lang="cs-CZ" sz="4000" b="1" dirty="0" smtClean="0"/>
              <a:t>Vypočítáme:</a:t>
            </a:r>
            <a:r>
              <a:rPr lang="cs-CZ" sz="4000" b="1" dirty="0" smtClean="0">
                <a:solidFill>
                  <a:srgbClr val="FF0000"/>
                </a:solidFill>
              </a:rPr>
              <a:t>    F = h.</a:t>
            </a:r>
            <a:r>
              <a:rPr lang="el-GR" sz="4000" b="1" dirty="0" smtClean="0">
                <a:solidFill>
                  <a:srgbClr val="FF0000"/>
                </a:solidFill>
              </a:rPr>
              <a:t>ρ</a:t>
            </a:r>
            <a:r>
              <a:rPr lang="cs-CZ" sz="4000" b="1" dirty="0" smtClean="0">
                <a:solidFill>
                  <a:srgbClr val="FF0000"/>
                </a:solidFill>
              </a:rPr>
              <a:t>.g.S </a:t>
            </a:r>
          </a:p>
          <a:p>
            <a:pPr eaLnBrk="1" hangingPunct="1"/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7113" y="260350"/>
            <a:ext cx="8116887" cy="1462088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Opakování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48880"/>
            <a:ext cx="9144000" cy="4509119"/>
          </a:xfrm>
        </p:spPr>
        <p:txBody>
          <a:bodyPr/>
          <a:lstStyle/>
          <a:p>
            <a:pPr eaLnBrk="1" hangingPunct="1"/>
            <a:r>
              <a:rPr lang="cs-CZ" sz="4000" b="1" u="sng" dirty="0" smtClean="0"/>
              <a:t>Hydrostatický tlak </a:t>
            </a:r>
            <a:r>
              <a:rPr lang="cs-CZ" sz="4000" b="1" dirty="0" smtClean="0"/>
              <a:t>je větší ve větší hloubce.</a:t>
            </a:r>
          </a:p>
          <a:p>
            <a:pPr eaLnBrk="1" hangingPunct="1">
              <a:buNone/>
            </a:pPr>
            <a:endParaRPr lang="cs-CZ" sz="4000" b="1" dirty="0" smtClean="0"/>
          </a:p>
          <a:p>
            <a:pPr eaLnBrk="1" hangingPunct="1"/>
            <a:r>
              <a:rPr lang="cs-CZ" sz="4000" b="1" dirty="0" smtClean="0"/>
              <a:t>Vypočítáme:</a:t>
            </a:r>
            <a:r>
              <a:rPr lang="cs-CZ" sz="4000" b="1" dirty="0" smtClean="0">
                <a:solidFill>
                  <a:srgbClr val="FF0000"/>
                </a:solidFill>
              </a:rPr>
              <a:t>    p</a:t>
            </a:r>
            <a:r>
              <a:rPr lang="cs-CZ" sz="4000" b="1" baseline="-25000" dirty="0" smtClean="0">
                <a:solidFill>
                  <a:srgbClr val="FF0000"/>
                </a:solidFill>
              </a:rPr>
              <a:t>h</a:t>
            </a:r>
            <a:r>
              <a:rPr lang="cs-CZ" sz="4000" b="1" dirty="0" smtClean="0">
                <a:solidFill>
                  <a:srgbClr val="FF0000"/>
                </a:solidFill>
              </a:rPr>
              <a:t> = h.</a:t>
            </a:r>
            <a:r>
              <a:rPr lang="el-GR" sz="4000" b="1" dirty="0" smtClean="0">
                <a:solidFill>
                  <a:srgbClr val="FF0000"/>
                </a:solidFill>
              </a:rPr>
              <a:t>ρ</a:t>
            </a:r>
            <a:r>
              <a:rPr lang="cs-CZ" sz="4000" b="1" dirty="0" smtClean="0">
                <a:solidFill>
                  <a:srgbClr val="FF0000"/>
                </a:solidFill>
              </a:rPr>
              <a:t>.g</a:t>
            </a:r>
          </a:p>
          <a:p>
            <a:pPr eaLnBrk="1" hangingPunct="1"/>
            <a:endParaRPr lang="cs-CZ" sz="4000" b="1" dirty="0" smtClean="0"/>
          </a:p>
          <a:p>
            <a:pPr eaLnBrk="1" hangingPunct="1">
              <a:buNone/>
            </a:pPr>
            <a:endParaRPr lang="cs-CZ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1" cy="1462088"/>
          </a:xfrm>
        </p:spPr>
        <p:txBody>
          <a:bodyPr/>
          <a:lstStyle/>
          <a:p>
            <a:pPr algn="ctr" eaLnBrk="1" hangingPunct="1"/>
            <a:r>
              <a:rPr lang="cs-CZ" sz="6000" b="1" dirty="0" smtClean="0"/>
              <a:t>Opakování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832"/>
            <a:ext cx="9144000" cy="4941167"/>
          </a:xfrm>
        </p:spPr>
        <p:txBody>
          <a:bodyPr/>
          <a:lstStyle/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4000" b="1" dirty="0" smtClean="0"/>
              <a:t>Podle Archimédova zákona souvisí </a:t>
            </a:r>
            <a:r>
              <a:rPr lang="cs-CZ" sz="4000" b="1" u="sng" dirty="0" smtClean="0"/>
              <a:t>vztlaková síla </a:t>
            </a:r>
            <a:r>
              <a:rPr lang="cs-CZ" sz="4000" b="1" dirty="0" smtClean="0"/>
              <a:t>s objemem ponořeného tělesa (nebo jeho části) a s hustotou kapaliny.</a:t>
            </a:r>
          </a:p>
          <a:p>
            <a:pPr eaLnBrk="1" hangingPunct="1">
              <a:buSzPct val="84000"/>
              <a:buFont typeface="Wingdings" pitchFamily="2" charset="2"/>
              <a:buChar char="§"/>
            </a:pPr>
            <a:endParaRPr lang="cs-CZ" sz="4000" b="1" dirty="0" smtClean="0"/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4000" b="1" dirty="0" smtClean="0"/>
              <a:t>Vypočítáme:  </a:t>
            </a:r>
            <a:r>
              <a:rPr lang="cs-CZ" sz="4000" b="1" dirty="0" smtClean="0">
                <a:solidFill>
                  <a:srgbClr val="FF0000"/>
                </a:solidFill>
              </a:rPr>
              <a:t>F</a:t>
            </a:r>
            <a:r>
              <a:rPr lang="cs-CZ" sz="4000" b="1" baseline="-25000" dirty="0" smtClean="0">
                <a:solidFill>
                  <a:srgbClr val="FF0000"/>
                </a:solidFill>
              </a:rPr>
              <a:t>vz</a:t>
            </a:r>
            <a:r>
              <a:rPr lang="cs-CZ" sz="4000" b="1" dirty="0" smtClean="0">
                <a:solidFill>
                  <a:srgbClr val="FF0000"/>
                </a:solidFill>
              </a:rPr>
              <a:t>  = V.</a:t>
            </a:r>
            <a:r>
              <a:rPr lang="el-GR" sz="4000" b="1" dirty="0" smtClean="0">
                <a:solidFill>
                  <a:srgbClr val="FF0000"/>
                </a:solidFill>
              </a:rPr>
              <a:t>ρ</a:t>
            </a:r>
            <a:r>
              <a:rPr lang="cs-CZ" sz="4000" b="1" dirty="0" smtClean="0">
                <a:solidFill>
                  <a:srgbClr val="FF0000"/>
                </a:solidFill>
              </a:rPr>
              <a:t>.g</a:t>
            </a:r>
          </a:p>
          <a:p>
            <a:pPr eaLnBrk="1" hangingPunct="1">
              <a:buNone/>
            </a:pPr>
            <a:endParaRPr lang="cs-CZ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"/>
            <a:ext cx="7972375" cy="1484784"/>
          </a:xfrm>
        </p:spPr>
        <p:txBody>
          <a:bodyPr/>
          <a:lstStyle/>
          <a:p>
            <a:r>
              <a:rPr lang="cs-CZ" sz="2800" dirty="0" smtClean="0">
                <a:solidFill>
                  <a:srgbClr val="00B050"/>
                </a:solidFill>
              </a:rPr>
              <a:t>Válcová nádrž má obsah dna 250 m</a:t>
            </a:r>
            <a:r>
              <a:rPr lang="cs-CZ" sz="2800" baseline="30000" dirty="0" smtClean="0">
                <a:solidFill>
                  <a:srgbClr val="00B050"/>
                </a:solidFill>
              </a:rPr>
              <a:t>2</a:t>
            </a:r>
            <a:r>
              <a:rPr lang="cs-CZ" sz="2800" dirty="0" smtClean="0">
                <a:solidFill>
                  <a:srgbClr val="00B050"/>
                </a:solidFill>
              </a:rPr>
              <a:t> a je naplněna naftou do výšky 9,5 m. Hustota nafty je 800 kg/m</a:t>
            </a:r>
            <a:r>
              <a:rPr lang="cs-CZ" sz="2800" baseline="30000" dirty="0" smtClean="0">
                <a:solidFill>
                  <a:srgbClr val="00B050"/>
                </a:solidFill>
              </a:rPr>
              <a:t>3</a:t>
            </a:r>
            <a:r>
              <a:rPr lang="cs-CZ" sz="2800" dirty="0" smtClean="0">
                <a:solidFill>
                  <a:srgbClr val="00B050"/>
                </a:solidFill>
              </a:rPr>
              <a:t>. Jaká </a:t>
            </a:r>
            <a:r>
              <a:rPr lang="cs-CZ" sz="2800" u="sng" dirty="0" smtClean="0">
                <a:solidFill>
                  <a:srgbClr val="00B050"/>
                </a:solidFill>
              </a:rPr>
              <a:t>tlaková síla </a:t>
            </a:r>
            <a:r>
              <a:rPr lang="cs-CZ" sz="2800" dirty="0" smtClean="0">
                <a:solidFill>
                  <a:srgbClr val="00B050"/>
                </a:solidFill>
              </a:rPr>
              <a:t>působí na dno?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17712"/>
            <a:ext cx="9144000" cy="4840287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"/>
            <a:ext cx="8172400" cy="1268759"/>
          </a:xfrm>
        </p:spPr>
        <p:txBody>
          <a:bodyPr/>
          <a:lstStyle/>
          <a:p>
            <a:r>
              <a:rPr lang="cs-CZ" sz="2800" dirty="0" smtClean="0">
                <a:solidFill>
                  <a:srgbClr val="00B050"/>
                </a:solidFill>
              </a:rPr>
              <a:t>Jak velký </a:t>
            </a:r>
            <a:r>
              <a:rPr lang="cs-CZ" sz="2800" u="sng" dirty="0" smtClean="0">
                <a:solidFill>
                  <a:srgbClr val="00B050"/>
                </a:solidFill>
              </a:rPr>
              <a:t>hydrostatický tlak </a:t>
            </a:r>
            <a:r>
              <a:rPr lang="cs-CZ" sz="2800" dirty="0" smtClean="0">
                <a:solidFill>
                  <a:srgbClr val="00B050"/>
                </a:solidFill>
              </a:rPr>
              <a:t>je v hloubce 10 m pod hladinou vody? Hustota vody je  1000 kg/m</a:t>
            </a:r>
            <a:r>
              <a:rPr lang="cs-CZ" sz="2800" baseline="30000" dirty="0" smtClean="0">
                <a:solidFill>
                  <a:srgbClr val="00B050"/>
                </a:solidFill>
              </a:rPr>
              <a:t>3</a:t>
            </a:r>
            <a:r>
              <a:rPr lang="cs-CZ" sz="2800" dirty="0" smtClean="0">
                <a:solidFill>
                  <a:srgbClr val="00B050"/>
                </a:solidFill>
              </a:rPr>
              <a:t>. 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17712"/>
            <a:ext cx="9144000" cy="4840287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"/>
            <a:ext cx="8604448" cy="1988840"/>
          </a:xfrm>
        </p:spPr>
        <p:txBody>
          <a:bodyPr/>
          <a:lstStyle/>
          <a:p>
            <a:r>
              <a:rPr lang="cs-CZ" sz="2800" dirty="0" smtClean="0">
                <a:solidFill>
                  <a:srgbClr val="00B050"/>
                </a:solidFill>
              </a:rPr>
              <a:t>Jaká </a:t>
            </a:r>
            <a:r>
              <a:rPr lang="cs-CZ" sz="2800" u="sng" dirty="0" smtClean="0">
                <a:solidFill>
                  <a:srgbClr val="00B050"/>
                </a:solidFill>
              </a:rPr>
              <a:t>tlaková síla </a:t>
            </a:r>
            <a:r>
              <a:rPr lang="cs-CZ" sz="2800" dirty="0" smtClean="0">
                <a:solidFill>
                  <a:srgbClr val="00B050"/>
                </a:solidFill>
              </a:rPr>
              <a:t>působí na stěny batyskafu s plochou 12 m</a:t>
            </a:r>
            <a:r>
              <a:rPr lang="cs-CZ" sz="2800" baseline="30000" dirty="0" smtClean="0">
                <a:solidFill>
                  <a:srgbClr val="00B050"/>
                </a:solidFill>
              </a:rPr>
              <a:t>2</a:t>
            </a:r>
            <a:r>
              <a:rPr lang="cs-CZ" sz="2800" dirty="0" smtClean="0">
                <a:solidFill>
                  <a:srgbClr val="00B050"/>
                </a:solidFill>
              </a:rPr>
              <a:t> , který se ponořil do hloubky 11 </a:t>
            </a:r>
            <a:r>
              <a:rPr lang="cs-CZ" sz="2800" u="sng" dirty="0" smtClean="0">
                <a:solidFill>
                  <a:srgbClr val="00B050"/>
                </a:solidFill>
              </a:rPr>
              <a:t>km</a:t>
            </a:r>
            <a:r>
              <a:rPr lang="cs-CZ" sz="2800" dirty="0" smtClean="0">
                <a:solidFill>
                  <a:srgbClr val="00B050"/>
                </a:solidFill>
              </a:rPr>
              <a:t> pod hladinu moře? Hustota mořské vody je  1 040 kg/m</a:t>
            </a:r>
            <a:r>
              <a:rPr lang="cs-CZ" sz="2800" baseline="30000" dirty="0" smtClean="0">
                <a:solidFill>
                  <a:srgbClr val="00B050"/>
                </a:solidFill>
              </a:rPr>
              <a:t>3.</a:t>
            </a:r>
            <a:r>
              <a:rPr lang="cs-CZ" sz="2800" dirty="0" smtClean="0">
                <a:solidFill>
                  <a:srgbClr val="00B050"/>
                </a:solidFill>
              </a:rPr>
              <a:t> .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17712"/>
            <a:ext cx="9144000" cy="4840287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88831" cy="1462087"/>
          </a:xfrm>
        </p:spPr>
        <p:txBody>
          <a:bodyPr/>
          <a:lstStyle/>
          <a:p>
            <a:r>
              <a:rPr lang="cs-CZ" sz="2800" dirty="0" smtClean="0">
                <a:solidFill>
                  <a:srgbClr val="00B050"/>
                </a:solidFill>
              </a:rPr>
              <a:t>Jakou </a:t>
            </a:r>
            <a:r>
              <a:rPr lang="cs-CZ" sz="2800" u="sng" dirty="0" smtClean="0">
                <a:solidFill>
                  <a:srgbClr val="00B050"/>
                </a:solidFill>
              </a:rPr>
              <a:t>vztlakovou silou</a:t>
            </a:r>
            <a:r>
              <a:rPr lang="cs-CZ" sz="2800" dirty="0" smtClean="0">
                <a:solidFill>
                  <a:srgbClr val="00B050"/>
                </a:solidFill>
              </a:rPr>
              <a:t> </a:t>
            </a:r>
            <a:r>
              <a:rPr lang="cs-CZ" sz="2800" dirty="0" smtClean="0">
                <a:solidFill>
                  <a:srgbClr val="00B050"/>
                </a:solidFill>
              </a:rPr>
              <a:t>je nadlehčován člověk o objemu </a:t>
            </a:r>
            <a:r>
              <a:rPr lang="cs-CZ" sz="2800" dirty="0" smtClean="0">
                <a:solidFill>
                  <a:srgbClr val="00B050"/>
                </a:solidFill>
              </a:rPr>
              <a:t>těla 0,06m</a:t>
            </a:r>
            <a:r>
              <a:rPr lang="cs-CZ" sz="2800" baseline="30000" dirty="0" smtClean="0">
                <a:solidFill>
                  <a:srgbClr val="00B050"/>
                </a:solidFill>
              </a:rPr>
              <a:t>3</a:t>
            </a:r>
            <a:r>
              <a:rPr lang="cs-CZ" sz="2800" dirty="0" smtClean="0">
                <a:solidFill>
                  <a:srgbClr val="00B050"/>
                </a:solidFill>
              </a:rPr>
              <a:t> </a:t>
            </a:r>
            <a:r>
              <a:rPr lang="cs-CZ" sz="2800" dirty="0" smtClean="0">
                <a:solidFill>
                  <a:srgbClr val="00B050"/>
                </a:solidFill>
              </a:rPr>
              <a:t>zcela ponořený do vody, je-li hustota vody 1 000 kg/m</a:t>
            </a:r>
            <a:r>
              <a:rPr lang="cs-CZ" sz="2800" baseline="30000" dirty="0" smtClean="0">
                <a:solidFill>
                  <a:srgbClr val="00B050"/>
                </a:solidFill>
              </a:rPr>
              <a:t>3</a:t>
            </a:r>
            <a:r>
              <a:rPr lang="cs-CZ" sz="2800" dirty="0" smtClean="0">
                <a:solidFill>
                  <a:srgbClr val="00B050"/>
                </a:solidFill>
              </a:rPr>
              <a:t> ?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17712"/>
            <a:ext cx="9144000" cy="4840287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9" y="1"/>
            <a:ext cx="7597525" cy="1340767"/>
          </a:xfrm>
        </p:spPr>
        <p:txBody>
          <a:bodyPr/>
          <a:lstStyle/>
          <a:p>
            <a:r>
              <a:rPr lang="cs-CZ" sz="2800" dirty="0" smtClean="0">
                <a:solidFill>
                  <a:srgbClr val="00B050"/>
                </a:solidFill>
              </a:rPr>
              <a:t>Sloupec rtuti je vysoký 76 </a:t>
            </a:r>
            <a:r>
              <a:rPr lang="cs-CZ" sz="2800" u="sng" dirty="0" smtClean="0">
                <a:solidFill>
                  <a:srgbClr val="00B050"/>
                </a:solidFill>
              </a:rPr>
              <a:t>cm</a:t>
            </a:r>
            <a:r>
              <a:rPr lang="cs-CZ" sz="2800" dirty="0" smtClean="0">
                <a:solidFill>
                  <a:srgbClr val="00B050"/>
                </a:solidFill>
              </a:rPr>
              <a:t>. Jak velký je </a:t>
            </a:r>
            <a:r>
              <a:rPr lang="cs-CZ" sz="2800" u="sng" dirty="0" smtClean="0">
                <a:solidFill>
                  <a:srgbClr val="00B050"/>
                </a:solidFill>
              </a:rPr>
              <a:t>tlak</a:t>
            </a:r>
            <a:r>
              <a:rPr lang="cs-CZ" sz="2800" dirty="0" smtClean="0">
                <a:solidFill>
                  <a:srgbClr val="00B050"/>
                </a:solidFill>
              </a:rPr>
              <a:t> u dna? Hustota rtuti je  13 500 kg/m</a:t>
            </a:r>
            <a:r>
              <a:rPr lang="cs-CZ" sz="2800" baseline="30000" dirty="0" smtClean="0">
                <a:solidFill>
                  <a:srgbClr val="00B050"/>
                </a:solidFill>
              </a:rPr>
              <a:t>3</a:t>
            </a:r>
            <a:r>
              <a:rPr lang="cs-CZ" sz="2800" dirty="0" smtClean="0">
                <a:solidFill>
                  <a:srgbClr val="00B050"/>
                </a:solidFill>
              </a:rPr>
              <a:t> .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17712"/>
            <a:ext cx="9144000" cy="4840287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1884</TotalTime>
  <Words>265</Words>
  <Application>Microsoft Office PowerPoint</Application>
  <PresentationFormat>Předvádění na obrazovce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Směsice</vt:lpstr>
      <vt:lpstr>Mechanika kapalin výpočty</vt:lpstr>
      <vt:lpstr>Opakování</vt:lpstr>
      <vt:lpstr>Opakování</vt:lpstr>
      <vt:lpstr>Opakování</vt:lpstr>
      <vt:lpstr>Válcová nádrž má obsah dna 250 m2 a je naplněna naftou do výšky 9,5 m. Hustota nafty je 800 kg/m3. Jaká tlaková síla působí na dno?</vt:lpstr>
      <vt:lpstr>Jak velký hydrostatický tlak je v hloubce 10 m pod hladinou vody? Hustota vody je  1000 kg/m3. </vt:lpstr>
      <vt:lpstr>Jaká tlaková síla působí na stěny batyskafu s plochou 12 m2 , který se ponořil do hloubky 11 km pod hladinu moře? Hustota mořské vody je  1 040 kg/m3. .</vt:lpstr>
      <vt:lpstr>Jakou vztlakovou silou je nadlehčován člověk o objemu těla 0,06m3 zcela ponořený do vody, je-li hustota vody 1 000 kg/m3 ?</vt:lpstr>
      <vt:lpstr>Sloupec rtuti je vysoký 76 cm. Jak velký je tlak u dna? Hustota rtuti je  13 500 kg/m3 .</vt:lpstr>
      <vt:lpstr>Jakou silou je nadlehčován ocelový předmět o objemu 0,01 m3 , je-li úplně ponořen do vody? (1 000 kg/m3)</vt:lpstr>
      <vt:lpstr>Potápěč pracuje v hloubce 10 m pod hladinou jezera.  A) Jak velký je tlak v uvedené hloubce?   B) Jak velká síla na něj tlačí, má-li plochu těla 1,8 m2 ?  C) Jak velká síla jej nadnáší, má-li objem těla 0,062 m3?</vt:lpstr>
    </vt:vector>
  </TitlesOfParts>
  <Company>mrdka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lze vysvětlit elektrování těles</dc:title>
  <dc:creator>sekacos</dc:creator>
  <cp:lastModifiedBy>Doma</cp:lastModifiedBy>
  <cp:revision>151</cp:revision>
  <dcterms:created xsi:type="dcterms:W3CDTF">2006-09-30T21:18:00Z</dcterms:created>
  <dcterms:modified xsi:type="dcterms:W3CDTF">2020-05-05T06:12:36Z</dcterms:modified>
</cp:coreProperties>
</file>