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97" r:id="rId4"/>
    <p:sldId id="275" r:id="rId5"/>
    <p:sldId id="301" r:id="rId6"/>
    <p:sldId id="284" r:id="rId7"/>
    <p:sldId id="285" r:id="rId8"/>
    <p:sldId id="286" r:id="rId9"/>
    <p:sldId id="291" r:id="rId10"/>
    <p:sldId id="302" r:id="rId11"/>
    <p:sldId id="290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31.05.2020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31.05.2020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31.05.2020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31.05.2020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31.05.2020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31.05.2020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31.05.2020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31.05.2020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31.05.2020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31.05.2020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31.05.2020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9EDFC-93E9-4738-A6F3-3C3132E39E3C}" type="datetimeFigureOut">
              <a:rPr lang="cs-CZ" smtClean="0"/>
              <a:pPr/>
              <a:t>31.05.2020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54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Výpočet hmotnosti těles pomocí hustoty</a:t>
            </a:r>
            <a:endParaRPr lang="cs-CZ" sz="5400" b="1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779912" y="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6. ročník</a:t>
            </a:r>
          </a:p>
        </p:txBody>
      </p:sp>
      <p:pic>
        <p:nvPicPr>
          <p:cNvPr id="7" name="Picture 2" descr="C:\FOTO DOMA\foto škola\P10406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789040"/>
            <a:ext cx="2880320" cy="2008644"/>
          </a:xfrm>
          <a:prstGeom prst="rect">
            <a:avLst/>
          </a:prstGeom>
          <a:noFill/>
        </p:spPr>
      </p:pic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praktický úkol</a:t>
            </a:r>
            <a:endParaRPr lang="cs-CZ" sz="5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6916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cs-CZ" sz="2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Podívejte se do učebnice str. 112-113.</a:t>
            </a:r>
          </a:p>
          <a:p>
            <a:pPr>
              <a:buFont typeface="Wingdings" pitchFamily="2" charset="2"/>
              <a:buChar char="§"/>
            </a:pPr>
            <a:r>
              <a:rPr lang="cs-CZ" sz="2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Během </a:t>
            </a:r>
            <a:r>
              <a:rPr lang="cs-CZ" sz="2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jednoho dne </a:t>
            </a:r>
            <a:r>
              <a:rPr lang="cs-CZ" sz="2800" b="1" u="sng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měřte teplotu </a:t>
            </a:r>
            <a:r>
              <a:rPr lang="cs-CZ" sz="2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vzduchu venku. Začněte brzy ráno v 7 nebo v 8 hodin, teplotu sledujte a zapisujte každou hodinu do doby než půjdete spát (</a:t>
            </a:r>
            <a:r>
              <a:rPr lang="cs-CZ" sz="2800" b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max</a:t>
            </a:r>
            <a:r>
              <a:rPr lang="cs-CZ" sz="2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22 h).</a:t>
            </a:r>
          </a:p>
          <a:p>
            <a:pPr>
              <a:buFont typeface="Wingdings" pitchFamily="2" charset="2"/>
              <a:buChar char="§"/>
            </a:pPr>
            <a:r>
              <a:rPr lang="cs-CZ" sz="2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Po celou dobu měření používejte stejný teploměr.</a:t>
            </a:r>
          </a:p>
          <a:p>
            <a:pPr>
              <a:buFont typeface="Wingdings" pitchFamily="2" charset="2"/>
              <a:buChar char="§"/>
            </a:pPr>
            <a:r>
              <a:rPr lang="cs-CZ" sz="2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Teplotu měřte ve stínu.</a:t>
            </a:r>
          </a:p>
          <a:p>
            <a:pPr>
              <a:buFont typeface="Wingdings" pitchFamily="2" charset="2"/>
              <a:buChar char="§"/>
            </a:pPr>
            <a:r>
              <a:rPr lang="cs-CZ" sz="28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Sestavte tabulku a na čtverečkovaný papír sestrojte graf.</a:t>
            </a:r>
          </a:p>
          <a:p>
            <a:pPr>
              <a:buFont typeface="Wingdings" pitchFamily="2" charset="2"/>
              <a:buChar char="§"/>
            </a:pPr>
            <a:r>
              <a:rPr lang="cs-CZ" sz="2800" b="1" u="sng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Graf vyfoťte </a:t>
            </a:r>
            <a:r>
              <a:rPr lang="cs-CZ" sz="2800" b="1" u="sng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nebo naskenujte a pošlete mi do pátku 5. června. Je to poslední úkol.</a:t>
            </a:r>
            <a:endParaRPr lang="cs-CZ" sz="2800" b="1" u="sng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Zdroje: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Fyzika pro 6. ročník základní školy, Macháček M., Prometheus Praha, 1995</a:t>
            </a:r>
          </a:p>
          <a:p>
            <a:r>
              <a:rPr lang="cs-CZ" i="1" dirty="0" smtClean="0"/>
              <a:t>kliparty Microsoft </a:t>
            </a:r>
            <a:r>
              <a:rPr lang="cs-CZ" i="1" dirty="0" err="1" smtClean="0"/>
              <a:t>Power</a:t>
            </a:r>
            <a:r>
              <a:rPr lang="cs-CZ" i="1" dirty="0" smtClean="0"/>
              <a:t> Point</a:t>
            </a:r>
          </a:p>
          <a:p>
            <a:r>
              <a:rPr lang="cs-CZ" i="1" dirty="0" smtClean="0"/>
              <a:t>fotografie vlastní</a:t>
            </a:r>
            <a:endParaRPr lang="cs-CZ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7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OPAKOVÁNÍ</a:t>
            </a:r>
            <a:endParaRPr lang="cs-CZ" sz="72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Hustota je </a:t>
            </a:r>
            <a:r>
              <a:rPr lang="cs-CZ" sz="3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fyzikální veličina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Značíme ji písmenem </a:t>
            </a:r>
            <a:r>
              <a:rPr lang="el-GR" sz="3600" b="1" dirty="0" smtClean="0">
                <a:solidFill>
                  <a:srgbClr val="FF0000"/>
                </a:solidFill>
                <a:cs typeface="Tahoma" pitchFamily="34" charset="0"/>
              </a:rPr>
              <a:t>ρ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Její jednotkou je </a:t>
            </a:r>
            <a:r>
              <a:rPr lang="cs-CZ" sz="3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g/cm</a:t>
            </a:r>
            <a:r>
              <a:rPr lang="cs-CZ" sz="3600" b="1" baseline="30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3 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nebo</a:t>
            </a:r>
            <a:r>
              <a:rPr lang="cs-CZ" sz="36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cs-CZ" sz="3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kg/m</a:t>
            </a:r>
            <a:r>
              <a:rPr lang="cs-CZ" sz="3600" b="1" baseline="30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cs-CZ" sz="3600" b="1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endParaRPr lang="cs-CZ" sz="3600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Hustota se vypočítá: </a:t>
            </a:r>
            <a:r>
              <a:rPr lang="el-GR" sz="3600" b="1" dirty="0" smtClean="0">
                <a:solidFill>
                  <a:srgbClr val="FF0000"/>
                </a:solidFill>
                <a:cs typeface="Tahoma" pitchFamily="34" charset="0"/>
              </a:rPr>
              <a:t>ρ</a:t>
            </a:r>
            <a:r>
              <a:rPr lang="cs-CZ" sz="3600" b="1" dirty="0" smtClean="0">
                <a:solidFill>
                  <a:srgbClr val="FF0000"/>
                </a:solidFill>
                <a:cs typeface="Tahoma" pitchFamily="34" charset="0"/>
              </a:rPr>
              <a:t> = m:V 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</a:t>
            </a:r>
            <a:endParaRPr lang="cs-CZ" sz="36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Autofit/>
          </a:bodyPr>
          <a:lstStyle/>
          <a:p>
            <a:r>
              <a:rPr lang="cs-CZ" sz="6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výpočet hmotnosti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44824"/>
            <a:ext cx="8964488" cy="3600400"/>
          </a:xfrm>
        </p:spPr>
        <p:txBody>
          <a:bodyPr>
            <a:normAutofit/>
          </a:bodyPr>
          <a:lstStyle/>
          <a:p>
            <a:pPr>
              <a:buNone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Když známe hustotu látky a její objem, dokážeme vypočítat její hmotnost.</a:t>
            </a:r>
          </a:p>
          <a:p>
            <a:pPr>
              <a:buNone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				</a:t>
            </a:r>
            <a:endParaRPr lang="cs-CZ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Autofit/>
          </a:bodyPr>
          <a:lstStyle/>
          <a:p>
            <a:pPr algn="l"/>
            <a:r>
              <a:rPr lang="cs-CZ" sz="2800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(zapiš do sešitu)</a:t>
            </a:r>
            <a:endParaRPr lang="cs-CZ" sz="28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84784"/>
            <a:ext cx="8964488" cy="537321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sz="4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Hmotnost tělesa určíme tak, že násobíme hustotu látky , ze které je těleso vyrobeno, objemem tohoto tělesa:</a:t>
            </a:r>
          </a:p>
          <a:p>
            <a:pPr>
              <a:buNone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cs-CZ" sz="52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cs-CZ" sz="5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m = </a:t>
            </a:r>
            <a:r>
              <a:rPr lang="el-GR" sz="5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ρ</a:t>
            </a:r>
            <a:r>
              <a:rPr lang="cs-CZ" sz="5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. V</a:t>
            </a:r>
          </a:p>
          <a:p>
            <a:pPr>
              <a:buNone/>
            </a:pPr>
            <a:endParaRPr lang="cs-CZ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				</a:t>
            </a:r>
            <a:endParaRPr lang="cs-CZ" sz="3600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131840" y="3717032"/>
            <a:ext cx="3096344" cy="10801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Autofit/>
          </a:bodyPr>
          <a:lstStyle/>
          <a:p>
            <a:r>
              <a:rPr lang="cs-CZ" sz="6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POZOR NA JEDNOTKY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44824"/>
            <a:ext cx="8964488" cy="50131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Při výpočtech musíme dosazovat pouze ty jednotky, které mohou být pohromadě.</a:t>
            </a:r>
          </a:p>
          <a:p>
            <a:pPr>
              <a:buNone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 výpočtům můžeme 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opět</a:t>
            </a: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používat pomocnou tabulku – 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pomůcku.</a:t>
            </a:r>
          </a:p>
          <a:p>
            <a:pPr>
              <a:buNone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				</a:t>
            </a:r>
            <a:endParaRPr lang="cs-CZ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267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800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cs-CZ" sz="2800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</a:br>
            <a:r>
              <a:rPr lang="cs-CZ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Neznámou bude hmotnost!</a:t>
            </a:r>
            <a:endParaRPr lang="cs-CZ" sz="40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0" y="2348880"/>
          <a:ext cx="9144000" cy="2664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888099"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hustota</a:t>
                      </a:r>
                      <a:endParaRPr lang="cs-CZ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>
                          <a:solidFill>
                            <a:srgbClr val="FF0000"/>
                          </a:solidFill>
                        </a:rPr>
                        <a:t>hmotnost</a:t>
                      </a:r>
                      <a:endParaRPr lang="cs-CZ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objem</a:t>
                      </a:r>
                      <a:endParaRPr lang="cs-CZ" sz="3600" dirty="0"/>
                    </a:p>
                  </a:txBody>
                  <a:tcPr/>
                </a:tc>
              </a:tr>
              <a:tr h="888099"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g/cm</a:t>
                      </a:r>
                      <a:r>
                        <a:rPr lang="cs-CZ" sz="3600" baseline="30000" dirty="0" smtClean="0"/>
                        <a:t>3</a:t>
                      </a:r>
                      <a:endParaRPr lang="cs-CZ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cs-CZ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cm</a:t>
                      </a:r>
                      <a:r>
                        <a:rPr lang="cs-CZ" sz="3600" baseline="30000" dirty="0" smtClean="0"/>
                        <a:t>3</a:t>
                      </a:r>
                      <a:endParaRPr lang="cs-CZ" sz="3600" dirty="0"/>
                    </a:p>
                  </a:txBody>
                  <a:tcPr/>
                </a:tc>
              </a:tr>
              <a:tr h="888099"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kg/m</a:t>
                      </a:r>
                      <a:r>
                        <a:rPr lang="cs-CZ" sz="3600" baseline="30000" dirty="0" smtClean="0"/>
                        <a:t>3</a:t>
                      </a:r>
                      <a:endParaRPr lang="cs-CZ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>
                          <a:solidFill>
                            <a:srgbClr val="FF0000"/>
                          </a:solidFill>
                        </a:rPr>
                        <a:t>kg</a:t>
                      </a:r>
                      <a:endParaRPr lang="cs-CZ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m</a:t>
                      </a:r>
                      <a:r>
                        <a:rPr lang="cs-CZ" sz="3600" baseline="30000" dirty="0" smtClean="0"/>
                        <a:t>3</a:t>
                      </a:r>
                      <a:endParaRPr lang="cs-CZ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79512" y="5517232"/>
            <a:ext cx="896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Dohromady mohou být jen jednotky v řádku!</a:t>
            </a:r>
            <a:endParaRPr lang="cs-CZ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1403648"/>
          </a:xfrm>
        </p:spPr>
        <p:txBody>
          <a:bodyPr>
            <a:noAutofit/>
          </a:bodyPr>
          <a:lstStyle/>
          <a:p>
            <a:pPr algn="l"/>
            <a:r>
              <a:rPr lang="cs-CZ" sz="2800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(zapiš do sešitu)</a:t>
            </a:r>
            <a:r>
              <a:rPr lang="cs-CZ" sz="6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cs-CZ" sz="6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</a:br>
            <a:r>
              <a:rPr lang="cs-CZ" sz="6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          PŘÍKLAD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84784"/>
            <a:ext cx="8964488" cy="5373216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None/>
            </a:pPr>
            <a:r>
              <a:rPr lang="cs-CZ" sz="5800" b="1" dirty="0" smtClean="0">
                <a:solidFill>
                  <a:srgbClr val="00B050"/>
                </a:solidFill>
              </a:rPr>
              <a:t>Betonový panel </a:t>
            </a:r>
            <a:r>
              <a:rPr lang="cs-CZ" sz="5800" b="1" smtClean="0">
                <a:solidFill>
                  <a:srgbClr val="00B050"/>
                </a:solidFill>
              </a:rPr>
              <a:t>má objem 1,6 </a:t>
            </a:r>
            <a:r>
              <a:rPr lang="cs-CZ" sz="5800" b="1" dirty="0" smtClean="0">
                <a:solidFill>
                  <a:srgbClr val="00B050"/>
                </a:solidFill>
              </a:rPr>
              <a:t>m</a:t>
            </a:r>
            <a:r>
              <a:rPr lang="cs-CZ" sz="5800" b="1" baseline="30000" dirty="0" smtClean="0">
                <a:solidFill>
                  <a:srgbClr val="00B050"/>
                </a:solidFill>
              </a:rPr>
              <a:t>3</a:t>
            </a:r>
            <a:r>
              <a:rPr lang="cs-CZ" sz="5800" b="1" dirty="0" smtClean="0">
                <a:solidFill>
                  <a:srgbClr val="00B050"/>
                </a:solidFill>
              </a:rPr>
              <a:t> , jeho hustota je 2 100 kg/m</a:t>
            </a:r>
            <a:r>
              <a:rPr lang="cs-CZ" sz="5800" b="1" baseline="30000" dirty="0" smtClean="0">
                <a:solidFill>
                  <a:srgbClr val="00B050"/>
                </a:solidFill>
              </a:rPr>
              <a:t>3</a:t>
            </a:r>
            <a:r>
              <a:rPr lang="cs-CZ" sz="5800" b="1" dirty="0" smtClean="0">
                <a:solidFill>
                  <a:srgbClr val="00B050"/>
                </a:solidFill>
              </a:rPr>
              <a:t>. Jaká je jeho hmotnost?</a:t>
            </a:r>
          </a:p>
          <a:p>
            <a:pPr>
              <a:buFont typeface="Wingdings" pitchFamily="2" charset="2"/>
              <a:buNone/>
            </a:pPr>
            <a:endParaRPr lang="cs-CZ" sz="5800" b="1" dirty="0" smtClean="0"/>
          </a:p>
          <a:p>
            <a:pPr>
              <a:buFont typeface="Wingdings" pitchFamily="2" charset="2"/>
              <a:buNone/>
            </a:pPr>
            <a:r>
              <a:rPr lang="cs-CZ" sz="5800" i="1" dirty="0" smtClean="0"/>
              <a:t>Zápis</a:t>
            </a:r>
            <a:r>
              <a:rPr lang="cs-CZ" sz="5800" b="1" dirty="0" smtClean="0"/>
              <a:t>: </a:t>
            </a:r>
            <a:r>
              <a:rPr lang="cs-CZ" sz="5800" b="1" dirty="0" smtClean="0">
                <a:cs typeface="Tahoma" pitchFamily="34" charset="0"/>
              </a:rPr>
              <a:t>V = 1,6 m</a:t>
            </a:r>
            <a:r>
              <a:rPr lang="cs-CZ" sz="5800" b="1" baseline="30000" dirty="0" smtClean="0">
                <a:cs typeface="Tahoma" pitchFamily="34" charset="0"/>
              </a:rPr>
              <a:t>3</a:t>
            </a:r>
            <a:r>
              <a:rPr lang="cs-CZ" sz="5800" b="1" dirty="0" smtClean="0"/>
              <a:t>	</a:t>
            </a:r>
            <a:r>
              <a:rPr lang="cs-CZ" sz="5800" i="1" dirty="0" smtClean="0"/>
              <a:t>Výpočet:</a:t>
            </a:r>
            <a:r>
              <a:rPr lang="cs-CZ" sz="5800" b="1" dirty="0" smtClean="0"/>
              <a:t> </a:t>
            </a:r>
            <a:r>
              <a:rPr lang="cs-CZ" sz="5800" b="1" dirty="0" smtClean="0">
                <a:cs typeface="Tahoma" pitchFamily="34" charset="0"/>
              </a:rPr>
              <a:t>m = </a:t>
            </a:r>
            <a:r>
              <a:rPr lang="el-GR" sz="5800" b="1" dirty="0" smtClean="0">
                <a:cs typeface="Tahoma" pitchFamily="34" charset="0"/>
              </a:rPr>
              <a:t>ρ </a:t>
            </a:r>
            <a:r>
              <a:rPr lang="cs-CZ" sz="5800" b="1" dirty="0" smtClean="0">
                <a:cs typeface="Tahoma" pitchFamily="34" charset="0"/>
              </a:rPr>
              <a:t>. V</a:t>
            </a:r>
          </a:p>
          <a:p>
            <a:pPr>
              <a:buFont typeface="Wingdings" pitchFamily="2" charset="2"/>
              <a:buNone/>
            </a:pPr>
            <a:r>
              <a:rPr lang="cs-CZ" sz="5800" b="1" dirty="0" smtClean="0">
                <a:cs typeface="Tahoma" pitchFamily="34" charset="0"/>
              </a:rPr>
              <a:t>		  </a:t>
            </a:r>
            <a:r>
              <a:rPr lang="el-GR" sz="5800" b="1" dirty="0" smtClean="0">
                <a:cs typeface="Tahoma" pitchFamily="34" charset="0"/>
              </a:rPr>
              <a:t>ρ</a:t>
            </a:r>
            <a:r>
              <a:rPr lang="cs-CZ" sz="5800" b="1" dirty="0" smtClean="0">
                <a:cs typeface="Tahoma" pitchFamily="34" charset="0"/>
              </a:rPr>
              <a:t> = 2100 kg/m</a:t>
            </a:r>
            <a:r>
              <a:rPr lang="cs-CZ" sz="5800" b="1" baseline="30000" dirty="0" smtClean="0">
                <a:cs typeface="Tahoma" pitchFamily="34" charset="0"/>
              </a:rPr>
              <a:t>3</a:t>
            </a:r>
            <a:r>
              <a:rPr lang="cs-CZ" sz="5800" b="1" dirty="0" smtClean="0">
                <a:cs typeface="Tahoma" pitchFamily="34" charset="0"/>
              </a:rPr>
              <a:t>	       m = 2100.1,6</a:t>
            </a:r>
          </a:p>
          <a:p>
            <a:pPr>
              <a:buFont typeface="Wingdings" pitchFamily="2" charset="2"/>
              <a:buNone/>
            </a:pPr>
            <a:r>
              <a:rPr lang="cs-CZ" sz="5800" b="1" dirty="0" smtClean="0">
                <a:cs typeface="Tahoma" pitchFamily="34" charset="0"/>
              </a:rPr>
              <a:t>		  m = ? kg			       m = 3360 kg</a:t>
            </a:r>
          </a:p>
          <a:p>
            <a:pPr>
              <a:buFont typeface="Wingdings" pitchFamily="2" charset="2"/>
              <a:buNone/>
            </a:pPr>
            <a:endParaRPr lang="cs-CZ" sz="3600" b="1" dirty="0" smtClean="0">
              <a:cs typeface="Tahoma" pitchFamily="34" charset="0"/>
            </a:endParaRPr>
          </a:p>
          <a:p>
            <a:pPr>
              <a:buFont typeface="Wingdings" pitchFamily="2" charset="2"/>
              <a:buNone/>
            </a:pPr>
            <a:endParaRPr lang="cs-CZ" sz="3600" b="1" dirty="0" smtClean="0">
              <a:cs typeface="Tahom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cs-CZ" sz="6500" i="1" dirty="0" smtClean="0">
                <a:cs typeface="Tahoma" pitchFamily="34" charset="0"/>
              </a:rPr>
              <a:t>Odpověď:</a:t>
            </a:r>
            <a:r>
              <a:rPr lang="cs-CZ" sz="6500" b="1" dirty="0" smtClean="0">
                <a:cs typeface="Tahoma" pitchFamily="34" charset="0"/>
              </a:rPr>
              <a:t> Hmotnost panelu je </a:t>
            </a:r>
            <a:r>
              <a:rPr lang="cs-CZ" sz="6600" b="1" dirty="0" smtClean="0">
                <a:cs typeface="Tahoma" pitchFamily="34" charset="0"/>
              </a:rPr>
              <a:t>3360 kg.</a:t>
            </a:r>
            <a:endParaRPr lang="cs-CZ" sz="6500" b="1" dirty="0" smtClean="0"/>
          </a:p>
          <a:p>
            <a:pPr>
              <a:buNone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				</a:t>
            </a:r>
            <a:endParaRPr lang="cs-CZ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964488" cy="1296144"/>
          </a:xfrm>
        </p:spPr>
        <p:txBody>
          <a:bodyPr>
            <a:noAutofit/>
          </a:bodyPr>
          <a:lstStyle/>
          <a:p>
            <a:pPr algn="l"/>
            <a:r>
              <a:rPr lang="cs-CZ" sz="2800" b="1" dirty="0" smtClean="0">
                <a:solidFill>
                  <a:srgbClr val="00B050"/>
                </a:solidFill>
              </a:rPr>
              <a:t>Př.1) Žulový kvádr má objem 2 m</a:t>
            </a:r>
            <a:r>
              <a:rPr lang="cs-CZ" sz="2800" b="1" baseline="30000" dirty="0" smtClean="0">
                <a:solidFill>
                  <a:srgbClr val="00B050"/>
                </a:solidFill>
              </a:rPr>
              <a:t>3</a:t>
            </a:r>
            <a:r>
              <a:rPr lang="cs-CZ" sz="2800" b="1" dirty="0" smtClean="0">
                <a:solidFill>
                  <a:srgbClr val="00B050"/>
                </a:solidFill>
              </a:rPr>
              <a:t>. Urči hmotnost tohoto kvádru (hustotu žuly najdeš v tabulce v učebnici </a:t>
            </a:r>
            <a:r>
              <a:rPr lang="cs-CZ" sz="2800" b="1" u="sng" dirty="0" smtClean="0">
                <a:solidFill>
                  <a:srgbClr val="00B050"/>
                </a:solidFill>
              </a:rPr>
              <a:t>na zadní </a:t>
            </a:r>
            <a:r>
              <a:rPr lang="cs-CZ" sz="2800" b="1" dirty="0" smtClean="0">
                <a:solidFill>
                  <a:srgbClr val="00B050"/>
                </a:solidFill>
              </a:rPr>
              <a:t>obálce).</a:t>
            </a:r>
            <a:endParaRPr lang="cs-CZ" sz="2800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cs-CZ" sz="5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296144"/>
          </a:xfrm>
        </p:spPr>
        <p:txBody>
          <a:bodyPr>
            <a:noAutofit/>
          </a:bodyPr>
          <a:lstStyle/>
          <a:p>
            <a:pPr algn="l"/>
            <a:r>
              <a:rPr lang="cs-CZ" sz="2800" b="1" dirty="0" smtClean="0">
                <a:solidFill>
                  <a:srgbClr val="00B050"/>
                </a:solidFill>
              </a:rPr>
              <a:t>Př.2) Dědeček koupil 8 m</a:t>
            </a:r>
            <a:r>
              <a:rPr lang="cs-CZ" sz="2800" b="1" baseline="30000" dirty="0" smtClean="0">
                <a:solidFill>
                  <a:srgbClr val="00B050"/>
                </a:solidFill>
              </a:rPr>
              <a:t>3</a:t>
            </a:r>
            <a:r>
              <a:rPr lang="cs-CZ" sz="2800" b="1" dirty="0" smtClean="0">
                <a:solidFill>
                  <a:srgbClr val="00B050"/>
                </a:solidFill>
              </a:rPr>
              <a:t> uhlí. Vejde se do sklepa, kam je možné složit 14 t uhlí? (</a:t>
            </a:r>
            <a:r>
              <a:rPr lang="el-GR" sz="2800" b="1" dirty="0" smtClean="0">
                <a:solidFill>
                  <a:srgbClr val="00B050"/>
                </a:solidFill>
                <a:cs typeface="Tahoma" pitchFamily="34" charset="0"/>
              </a:rPr>
              <a:t>ρ</a:t>
            </a:r>
            <a:r>
              <a:rPr lang="cs-CZ" sz="2800" b="1" dirty="0" smtClean="0">
                <a:solidFill>
                  <a:srgbClr val="00B050"/>
                </a:solidFill>
                <a:cs typeface="Tahoma" pitchFamily="34" charset="0"/>
              </a:rPr>
              <a:t> = 1500 kg/m</a:t>
            </a:r>
            <a:r>
              <a:rPr lang="cs-CZ" sz="2800" b="1" baseline="30000" dirty="0" smtClean="0">
                <a:solidFill>
                  <a:srgbClr val="00B050"/>
                </a:solidFill>
                <a:cs typeface="Tahoma" pitchFamily="34" charset="0"/>
              </a:rPr>
              <a:t>3</a:t>
            </a:r>
            <a:r>
              <a:rPr lang="cs-CZ" sz="2800" b="1" dirty="0" smtClean="0">
                <a:solidFill>
                  <a:srgbClr val="00B050"/>
                </a:solidFill>
                <a:cs typeface="Tahoma" pitchFamily="34" charset="0"/>
              </a:rPr>
              <a:t>)</a:t>
            </a:r>
            <a:endParaRPr lang="cs-CZ" sz="28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cs-CZ" sz="5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</TotalTime>
  <Words>311</Words>
  <Application>Microsoft Office PowerPoint</Application>
  <PresentationFormat>Předvádění na obrazovce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Výpočet hmotnosti těles pomocí hustoty</vt:lpstr>
      <vt:lpstr>OPAKOVÁNÍ</vt:lpstr>
      <vt:lpstr>výpočet hmotnosti</vt:lpstr>
      <vt:lpstr>(zapiš do sešitu)</vt:lpstr>
      <vt:lpstr>POZOR NA JEDNOTKY</vt:lpstr>
      <vt:lpstr> Neznámou bude hmotnost!</vt:lpstr>
      <vt:lpstr>(zapiš do sešitu)             PŘÍKLAD</vt:lpstr>
      <vt:lpstr>Př.1) Žulový kvádr má objem 2 m3. Urči hmotnost tohoto kvádru (hustotu žuly najdeš v tabulce v učebnici na zadní obálce).</vt:lpstr>
      <vt:lpstr>Př.2) Dědeček koupil 8 m3 uhlí. Vejde se do sklepa, kam je možné složit 14 t uhlí? (ρ = 1500 kg/m3)</vt:lpstr>
      <vt:lpstr>praktický úkol</vt:lpstr>
      <vt:lpstr>Zdroje: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Laboratorní měření  hmotnost těles</dc:title>
  <dc:creator>skola</dc:creator>
  <cp:lastModifiedBy>Doma</cp:lastModifiedBy>
  <cp:revision>75</cp:revision>
  <dcterms:created xsi:type="dcterms:W3CDTF">2011-02-08T17:04:49Z</dcterms:created>
  <dcterms:modified xsi:type="dcterms:W3CDTF">2020-05-31T06:09:07Z</dcterms:modified>
</cp:coreProperties>
</file>