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6" r:id="rId11"/>
    <p:sldId id="267" r:id="rId12"/>
    <p:sldId id="268" r:id="rId13"/>
    <p:sldId id="274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 dirty="0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dirty="0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cs-CZ" sz="2400" dirty="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cs-CZ" dirty="0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2F599-E811-43F6-BC5F-0EB639FD8115}" type="datetimeFigureOut">
              <a:rPr lang="cs-CZ" smtClean="0"/>
              <a:pPr/>
              <a:t>22.4.2014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14F2-A093-40D1-92BF-3FAE44D68EB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714488"/>
            <a:ext cx="8061325" cy="1462088"/>
          </a:xfrm>
        </p:spPr>
        <p:txBody>
          <a:bodyPr/>
          <a:lstStyle/>
          <a:p>
            <a:pPr algn="ctr" eaLnBrk="1" hangingPunct="1"/>
            <a:r>
              <a:rPr lang="cs-CZ" b="1" dirty="0" smtClean="0"/>
              <a:t>Změny atmosférického tlaku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6308725"/>
            <a:ext cx="6400800" cy="696913"/>
          </a:xfrm>
        </p:spPr>
        <p:txBody>
          <a:bodyPr/>
          <a:lstStyle/>
          <a:p>
            <a:pPr eaLnBrk="1" hangingPunct="1"/>
            <a:r>
              <a:rPr lang="cs-CZ" dirty="0" smtClean="0"/>
              <a:t>                   </a:t>
            </a:r>
            <a:endParaRPr lang="cs-CZ" sz="2000" b="1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23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/>
              <a:t>                  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71688" y="50006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gargasovae\Local Settings\Temporary Internet Files\Content.IE5\O5XNLM6Z\MC9003209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3017796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Hledej odpověď!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017713"/>
            <a:ext cx="8597930" cy="4114800"/>
          </a:xfrm>
        </p:spPr>
        <p:txBody>
          <a:bodyPr/>
          <a:lstStyle/>
          <a:p>
            <a:pPr algn="ctr">
              <a:buNone/>
            </a:pPr>
            <a:endParaRPr lang="cs-CZ" sz="4800" b="1" dirty="0" smtClean="0"/>
          </a:p>
          <a:p>
            <a:pPr algn="ctr">
              <a:buNone/>
            </a:pPr>
            <a:r>
              <a:rPr lang="cs-CZ" sz="4800" b="1" dirty="0" smtClean="0"/>
              <a:t>Je </a:t>
            </a:r>
            <a:r>
              <a:rPr lang="cs-CZ" sz="4800" b="1" dirty="0" smtClean="0">
                <a:solidFill>
                  <a:srgbClr val="FF0000"/>
                </a:solidFill>
              </a:rPr>
              <a:t>atmosférický tlak </a:t>
            </a:r>
            <a:r>
              <a:rPr lang="cs-CZ" sz="4800" b="1" dirty="0" smtClean="0"/>
              <a:t>na určitém místě u povrchu Země každý den stejný?</a:t>
            </a:r>
            <a:endParaRPr lang="cs-CZ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odpověď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 sz="2800" b="1" dirty="0" smtClean="0"/>
              <a:t>vzduch v atmosféře je v neustálém pohybu vzhledem k povrchu Země, </a:t>
            </a:r>
            <a:r>
              <a:rPr lang="cs-CZ" sz="2800" b="1" dirty="0" smtClean="0">
                <a:solidFill>
                  <a:srgbClr val="FF0000"/>
                </a:solidFill>
              </a:rPr>
              <a:t>mění se </a:t>
            </a:r>
            <a:r>
              <a:rPr lang="cs-CZ" sz="2800" b="1" dirty="0" smtClean="0"/>
              <a:t>jeho </a:t>
            </a:r>
            <a:r>
              <a:rPr lang="cs-CZ" sz="2800" b="1" dirty="0" smtClean="0">
                <a:solidFill>
                  <a:srgbClr val="FF0000"/>
                </a:solidFill>
              </a:rPr>
              <a:t>teplota </a:t>
            </a:r>
            <a:r>
              <a:rPr lang="cs-CZ" sz="2800" b="1" dirty="0" smtClean="0"/>
              <a:t>a</a:t>
            </a:r>
            <a:r>
              <a:rPr lang="cs-CZ" sz="2800" b="1" dirty="0" smtClean="0">
                <a:solidFill>
                  <a:srgbClr val="FF0000"/>
                </a:solidFill>
              </a:rPr>
              <a:t> vlhkost</a:t>
            </a:r>
          </a:p>
          <a:p>
            <a:r>
              <a:rPr lang="cs-CZ" sz="2800" b="1" dirty="0" smtClean="0"/>
              <a:t>proto se na témže místě atmosférický tlak během času mění</a:t>
            </a:r>
          </a:p>
          <a:p>
            <a:r>
              <a:rPr lang="cs-CZ" sz="2800" b="1" dirty="0" smtClean="0"/>
              <a:t>změny nastávají v určitém rozsahu hodnot</a:t>
            </a:r>
          </a:p>
          <a:p>
            <a:r>
              <a:rPr lang="cs-CZ" sz="2800" b="1" dirty="0" smtClean="0"/>
              <a:t>výkyvy atmosférického tlaku na určitém místě povrchu Země jsou poměrně malé</a:t>
            </a:r>
          </a:p>
          <a:p>
            <a:r>
              <a:rPr lang="cs-CZ" sz="2800" b="1" dirty="0" smtClean="0"/>
              <a:t>atmosférický tlak u nás málokdy klesne pod 935 hPa a málokdy vystoupí nad 1055 hPa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sešitu):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65164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Normální tlak </a:t>
            </a:r>
            <a:r>
              <a:rPr lang="cs-CZ" dirty="0" smtClean="0"/>
              <a:t>byl stanoven mezinárodní dohodou</a:t>
            </a:r>
          </a:p>
          <a:p>
            <a:pPr>
              <a:buNone/>
            </a:pPr>
            <a:r>
              <a:rPr lang="cs-CZ" dirty="0" smtClean="0"/>
              <a:t>                p</a:t>
            </a:r>
            <a:r>
              <a:rPr lang="cs-CZ" baseline="-25000" dirty="0" smtClean="0"/>
              <a:t>n</a:t>
            </a:r>
            <a:r>
              <a:rPr lang="cs-CZ" dirty="0" smtClean="0"/>
              <a:t> = 101 325 Pa (přesně), při výpočtech se používá zaokrouhlená hodnota 100 000 </a:t>
            </a:r>
            <a:r>
              <a:rPr lang="cs-CZ" dirty="0" err="1" smtClean="0"/>
              <a:t>Pa</a:t>
            </a:r>
            <a:r>
              <a:rPr lang="cs-CZ" dirty="0" smtClean="0"/>
              <a:t>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cs-CZ" dirty="0" smtClean="0"/>
              <a:t>Změny tlaku pomáhají stanovit předpověď počasí, která má význam pro dopravu, zemědělství, stavebnictví,  sporty atd.</a:t>
            </a:r>
          </a:p>
          <a:p>
            <a:pPr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O T Á Z K A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r>
              <a:rPr lang="cs-CZ" sz="4000" b="1" dirty="0" smtClean="0"/>
              <a:t> Milešovka a Javořice mají stejnou nadmořskou výšku 837 m. Naměříme na jejich vrcholech ve stejném čase stejný atmosférický tlak?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O T Á Z K A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17713"/>
            <a:ext cx="8526492" cy="4114800"/>
          </a:xfrm>
        </p:spPr>
        <p:txBody>
          <a:bodyPr/>
          <a:lstStyle/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r>
              <a:rPr lang="cs-CZ" sz="4000" b="1" dirty="0" smtClean="0"/>
              <a:t> Je atmosférický tlak na určitém místě u povrchu Země stále stejný? Odpověď zdůvodni.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34726"/>
              </a:clrFrom>
              <a:clrTo>
                <a:srgbClr val="43472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4152"/>
          <a:stretch>
            <a:fillRect/>
          </a:stretch>
        </p:blipFill>
        <p:spPr bwMode="auto">
          <a:xfrm>
            <a:off x="0" y="1714488"/>
            <a:ext cx="9144000" cy="49470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O T Á Z K A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1" y="2060848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cs-CZ" sz="4000" b="1" dirty="0" smtClean="0"/>
              <a:t>Dopravní letadla létají ve výšce asi 10 km. Proč jsou kabiny letadel vzduchotěsně uzavřené a uměle se v nich musí udržovat přiměřený tlak vzduchu?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Hledej odpověď!</a:t>
            </a:r>
            <a:endParaRPr lang="cs-CZ" sz="5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2017713"/>
            <a:ext cx="9286908" cy="4114800"/>
          </a:xfrm>
        </p:spPr>
        <p:txBody>
          <a:bodyPr/>
          <a:lstStyle/>
          <a:p>
            <a:pPr algn="ctr">
              <a:buNone/>
            </a:pPr>
            <a:endParaRPr lang="cs-CZ" sz="4400" b="1" dirty="0" smtClean="0"/>
          </a:p>
          <a:p>
            <a:pPr algn="ctr">
              <a:buNone/>
            </a:pPr>
            <a:r>
              <a:rPr lang="cs-CZ" sz="4400" b="1" dirty="0" smtClean="0"/>
              <a:t>Atmosférický tlak je  </a:t>
            </a:r>
          </a:p>
          <a:p>
            <a:pPr algn="ctr">
              <a:buNone/>
            </a:pPr>
            <a:r>
              <a:rPr lang="cs-CZ" sz="4400" b="1" dirty="0" smtClean="0"/>
              <a:t>v Ostravě větší než na Pradědu?</a:t>
            </a:r>
          </a:p>
          <a:p>
            <a:pPr algn="ctr">
              <a:buNone/>
            </a:pPr>
            <a:r>
              <a:rPr lang="cs-CZ" sz="4400" b="1" dirty="0" smtClean="0"/>
              <a:t>PROČ?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nadmořská výška [m]</a:t>
            </a:r>
            <a:endParaRPr lang="cs-CZ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815" t="27271" r="54292" b="36188"/>
          <a:stretch>
            <a:fillRect/>
          </a:stretch>
        </p:blipFill>
        <p:spPr bwMode="auto">
          <a:xfrm>
            <a:off x="0" y="1197434"/>
            <a:ext cx="9144000" cy="56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cs-CZ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lak vzduchu [hPa]</a:t>
            </a:r>
            <a:endParaRPr lang="cs-CZ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27187" r="54883" b="36250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odpověď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sz="3600" b="1" dirty="0" smtClean="0"/>
              <a:t>nad místy s větší nadmořskou výškou je </a:t>
            </a:r>
            <a:r>
              <a:rPr lang="cs-CZ" sz="3600" b="1" dirty="0" smtClean="0">
                <a:solidFill>
                  <a:srgbClr val="FF0000"/>
                </a:solidFill>
              </a:rPr>
              <a:t>tloušťka vzduchového obalu menší </a:t>
            </a:r>
            <a:r>
              <a:rPr lang="cs-CZ" sz="3600" b="1" dirty="0" smtClean="0"/>
              <a:t>a také hustota vzduchu je menší</a:t>
            </a:r>
          </a:p>
          <a:p>
            <a:r>
              <a:rPr lang="cs-CZ" sz="3600" b="1" dirty="0" smtClean="0"/>
              <a:t>proto atmosférický tlak </a:t>
            </a:r>
            <a:r>
              <a:rPr lang="cs-CZ" sz="3600" b="1" dirty="0" smtClean="0">
                <a:solidFill>
                  <a:srgbClr val="FF0000"/>
                </a:solidFill>
              </a:rPr>
              <a:t>se stoupající nadmořskou výškou klesá</a:t>
            </a:r>
          </a:p>
          <a:p>
            <a:r>
              <a:rPr lang="cs-CZ" sz="3600" b="1" dirty="0" smtClean="0"/>
              <a:t>největší atmosférický tlak je u hladiny moře, asi 1013 hPa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úbytek tlaku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6156" y="2122512"/>
            <a:ext cx="9144000" cy="4114800"/>
          </a:xfrm>
        </p:spPr>
        <p:txBody>
          <a:bodyPr/>
          <a:lstStyle/>
          <a:p>
            <a:r>
              <a:rPr lang="cs-CZ" b="1" dirty="0" smtClean="0"/>
              <a:t>ve výšce 5500 m se atmosférický tlak rovná asi polovině atmosférického tlaku u hladiny moře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úbytek tlaku vzduchu činí v nadmořských výškách do 1 km zhruba 100 Pa na 10 m výšky</a:t>
            </a:r>
          </a:p>
          <a:p>
            <a:r>
              <a:rPr lang="cs-CZ" b="1" dirty="0" smtClean="0"/>
              <a:t>jinými slovy, vystoupíme-li o 1 m výše je tlak v našem okolí o 10 Pa nižší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sešitu):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5796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Atmosférický tlak je způsoben gravitační silou a stlačitelností plynů ve vzduchu.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Tlak </a:t>
            </a:r>
            <a:r>
              <a:rPr lang="cs-CZ" dirty="0" err="1" smtClean="0">
                <a:solidFill>
                  <a:srgbClr val="FF0000"/>
                </a:solidFill>
              </a:rPr>
              <a:t>p</a:t>
            </a:r>
            <a:r>
              <a:rPr lang="cs-CZ" baseline="-25000" dirty="0" err="1" smtClean="0">
                <a:solidFill>
                  <a:srgbClr val="FF0000"/>
                </a:solidFill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 klesá se stoupající výškou </a:t>
            </a:r>
            <a:r>
              <a:rPr lang="cs-CZ" dirty="0" smtClean="0"/>
              <a:t>– čím jsme výš, tím je nad námi méně vzduchu.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Tlak </a:t>
            </a:r>
            <a:r>
              <a:rPr lang="cs-CZ" dirty="0" err="1" smtClean="0">
                <a:solidFill>
                  <a:srgbClr val="FF0000"/>
                </a:solidFill>
              </a:rPr>
              <a:t>p</a:t>
            </a:r>
            <a:r>
              <a:rPr lang="cs-CZ" baseline="-25000" dirty="0" err="1" smtClean="0">
                <a:solidFill>
                  <a:srgbClr val="FF0000"/>
                </a:solidFill>
              </a:rPr>
              <a:t>a</a:t>
            </a:r>
            <a:r>
              <a:rPr lang="cs-CZ" baseline="-25000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klesá s nižší teplotou </a:t>
            </a:r>
            <a:r>
              <a:rPr lang="cs-CZ" dirty="0" smtClean="0"/>
              <a:t>– čím je vyšší teplota, tím se plyny víc rozpínají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 smtClean="0"/>
              <a:t>výškoměry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 sz="2800" b="1" dirty="0" smtClean="0"/>
              <a:t>změny atmosférického tlaku se stoupající nadmořskou výškou byly podrobně proměřeny</a:t>
            </a:r>
          </a:p>
          <a:p>
            <a:r>
              <a:rPr lang="cs-CZ" sz="2800" b="1" dirty="0" smtClean="0"/>
              <a:t>podle těchto měření byly sestrojeny přístroje, které se nazývají </a:t>
            </a:r>
            <a:r>
              <a:rPr lang="cs-CZ" sz="2800" b="1" dirty="0" smtClean="0">
                <a:solidFill>
                  <a:srgbClr val="FF0000"/>
                </a:solidFill>
              </a:rPr>
              <a:t>výškoměry</a:t>
            </a:r>
          </a:p>
          <a:p>
            <a:r>
              <a:rPr lang="cs-CZ" sz="2800" b="1" dirty="0" smtClean="0"/>
              <a:t>jsou to aneroidy upravené tak, že na stupnici je místo hodnot atmosférického tlaku přímo uvedena nadmořská výška místa měření</a:t>
            </a:r>
          </a:p>
          <a:p>
            <a:r>
              <a:rPr lang="cs-CZ" sz="2800" b="1" dirty="0" smtClean="0"/>
              <a:t>výškoměr je jedním z přístrojů potřebných při řízení letadla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5591" t="55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šipka 6"/>
          <p:cNvCxnSpPr/>
          <p:nvPr/>
        </p:nvCxnSpPr>
        <p:spPr>
          <a:xfrm>
            <a:off x="357158" y="3143248"/>
            <a:ext cx="928694" cy="7874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0800000">
            <a:off x="8001024" y="4786322"/>
            <a:ext cx="928694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286116" y="0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výškoměry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Motiv sady Off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otiv sady Off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431</Words>
  <Application>Microsoft Office PowerPoint</Application>
  <PresentationFormat>Předvádění na obrazovce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Blends</vt:lpstr>
      <vt:lpstr>Motiv sady Office</vt:lpstr>
      <vt:lpstr>Změny atmosférického tlaku</vt:lpstr>
      <vt:lpstr>Hledej odpověď!</vt:lpstr>
      <vt:lpstr>nadmořská výška [m]</vt:lpstr>
      <vt:lpstr>tlak vzduchu [hPa]</vt:lpstr>
      <vt:lpstr>odpověď</vt:lpstr>
      <vt:lpstr>úbytek tlaku</vt:lpstr>
      <vt:lpstr>(zapiš do sešitu):</vt:lpstr>
      <vt:lpstr>výškoměry</vt:lpstr>
      <vt:lpstr>Prezentace aplikace PowerPoint</vt:lpstr>
      <vt:lpstr>Hledej odpověď!</vt:lpstr>
      <vt:lpstr>odpověď</vt:lpstr>
      <vt:lpstr>(zapiš do sešitu):</vt:lpstr>
      <vt:lpstr>O T Á Z K A</vt:lpstr>
      <vt:lpstr>O T Á Z K A</vt:lpstr>
      <vt:lpstr>O T Á Z K A</vt:lpstr>
    </vt:vector>
  </TitlesOfParts>
  <Company>čmš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Vztlaková síla působící na těleso v kapalině </dc:title>
  <dc:creator>Mgr. Iva SEkaninová</dc:creator>
  <cp:lastModifiedBy>Eva Gargašová</cp:lastModifiedBy>
  <cp:revision>96</cp:revision>
  <dcterms:created xsi:type="dcterms:W3CDTF">2008-03-09T12:34:08Z</dcterms:created>
  <dcterms:modified xsi:type="dcterms:W3CDTF">2014-04-22T05:04:01Z</dcterms:modified>
</cp:coreProperties>
</file>