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4" r:id="rId2"/>
    <p:sldId id="319" r:id="rId3"/>
    <p:sldId id="402" r:id="rId4"/>
    <p:sldId id="406" r:id="rId5"/>
    <p:sldId id="407" r:id="rId6"/>
    <p:sldId id="408" r:id="rId7"/>
    <p:sldId id="390" r:id="rId8"/>
    <p:sldId id="394" r:id="rId9"/>
    <p:sldId id="409" r:id="rId10"/>
    <p:sldId id="410" r:id="rId11"/>
    <p:sldId id="411" r:id="rId12"/>
    <p:sldId id="40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990033"/>
    <a:srgbClr val="FFFF66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90985" autoAdjust="0"/>
  </p:normalViewPr>
  <p:slideViewPr>
    <p:cSldViewPr>
      <p:cViewPr varScale="1">
        <p:scale>
          <a:sx n="100" d="100"/>
          <a:sy n="100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09A8A6-A68C-4804-A32F-120F142C56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81AF-E1E6-4BD1-B2E1-EE2D5795B5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E066-EF21-4800-BB07-11AD6B2E5BD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95944-CC27-4B28-88B2-2C1513E3A8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189E-8CF6-4D76-A668-CA975133AE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69E24-8900-4D2B-8ED7-2FAF3E44DF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C278-B46E-4174-BA4B-C57A29A62E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F909-A25C-4D86-9BB2-FCE6E050D4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5F4F-6157-47C6-BFC1-4B7F21016A5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91AC-F289-4E26-AA88-73F4B2B4A7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B09F1-5AA7-492C-B31E-4CB070FE68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1CA1A2-35A1-4170-B19E-F1836601DD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692697"/>
            <a:ext cx="6048672" cy="25922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Nucené chvění</a:t>
            </a:r>
            <a:br>
              <a:rPr lang="cs-CZ" sz="5400" b="1" dirty="0" smtClean="0"/>
            </a:br>
            <a:r>
              <a:rPr lang="cs-CZ" sz="5400" b="1" dirty="0" smtClean="0"/>
              <a:t>rezonance</a:t>
            </a:r>
            <a:br>
              <a:rPr lang="cs-CZ" sz="5400" b="1" dirty="0" smtClean="0"/>
            </a:br>
            <a:r>
              <a:rPr lang="cs-CZ" sz="5400" b="1" dirty="0" smtClean="0"/>
              <a:t>odraz zvuku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044825" y="0"/>
            <a:ext cx="52339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 b="1" dirty="0"/>
              <a:t>                   </a:t>
            </a:r>
          </a:p>
          <a:p>
            <a:pPr algn="ctr"/>
            <a:r>
              <a:rPr lang="cs-CZ" dirty="0"/>
              <a:t>                                                                      </a:t>
            </a:r>
          </a:p>
        </p:txBody>
      </p:sp>
      <p:pic>
        <p:nvPicPr>
          <p:cNvPr id="2" name="Picture 2" descr="C:\Documents and Settings\gargasovae\Local Settings\Temporary Internet Files\Content.IE5\4MLAUQW8\MP9004090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429000"/>
            <a:ext cx="4824536" cy="3211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8840"/>
            <a:ext cx="9144000" cy="4869159"/>
          </a:xfrm>
        </p:spPr>
        <p:txBody>
          <a:bodyPr/>
          <a:lstStyle/>
          <a:p>
            <a:pPr eaLnBrk="1" hangingPunct="1"/>
            <a:r>
              <a:rPr lang="cs-CZ" dirty="0" smtClean="0"/>
              <a:t>Když zvuk narazí na překážku, může se odrazit zpět.</a:t>
            </a:r>
          </a:p>
          <a:p>
            <a:pPr eaLnBrk="1" hangingPunct="1"/>
            <a:endParaRPr lang="cs-CZ" sz="1050" dirty="0" smtClean="0"/>
          </a:p>
          <a:p>
            <a:pPr eaLnBrk="1" hangingPunct="1"/>
            <a:r>
              <a:rPr lang="cs-CZ" dirty="0" smtClean="0"/>
              <a:t>Je-li překážka vzdálená alespoň </a:t>
            </a:r>
            <a:r>
              <a:rPr lang="cs-CZ" dirty="0" smtClean="0">
                <a:solidFill>
                  <a:srgbClr val="FF0000"/>
                </a:solidFill>
              </a:rPr>
              <a:t>17 m</a:t>
            </a:r>
            <a:r>
              <a:rPr lang="cs-CZ" dirty="0" smtClean="0"/>
              <a:t>, hovoříme o </a:t>
            </a:r>
            <a:r>
              <a:rPr lang="cs-CZ" dirty="0" smtClean="0">
                <a:solidFill>
                  <a:srgbClr val="FF0000"/>
                </a:solidFill>
              </a:rPr>
              <a:t>ozvěně </a:t>
            </a:r>
            <a:r>
              <a:rPr lang="cs-CZ" dirty="0" smtClean="0"/>
              <a:t>(ve skalách).</a:t>
            </a:r>
          </a:p>
          <a:p>
            <a:pPr eaLnBrk="1" hangingPunct="1"/>
            <a:endParaRPr lang="cs-CZ" sz="1050" dirty="0" smtClean="0"/>
          </a:p>
          <a:p>
            <a:pPr eaLnBrk="1" hangingPunct="1"/>
            <a:r>
              <a:rPr lang="cs-CZ" dirty="0" smtClean="0"/>
              <a:t>Je-li překážka blíž, hovoříme o </a:t>
            </a:r>
            <a:r>
              <a:rPr lang="cs-CZ" dirty="0" smtClean="0">
                <a:solidFill>
                  <a:srgbClr val="FF0000"/>
                </a:solidFill>
              </a:rPr>
              <a:t>dozvuku</a:t>
            </a:r>
            <a:r>
              <a:rPr lang="cs-CZ" dirty="0" smtClean="0"/>
              <a:t> a zvuk se nám vrací jen jako prodloužení původního zvuku (v uzavřených místnostech).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sz="1050" dirty="0" smtClean="0"/>
          </a:p>
          <a:p>
            <a:pPr eaLnBrk="1" hangingPunct="1"/>
            <a:endParaRPr lang="cs-CZ" sz="1050" dirty="0" smtClean="0"/>
          </a:p>
          <a:p>
            <a:pPr eaLnBrk="1" hangingPunct="1"/>
            <a:endParaRPr lang="cs-CZ" sz="3600" b="1" dirty="0" smtClean="0"/>
          </a:p>
          <a:p>
            <a:pPr algn="ctr" eaLnBrk="1" hangingPunct="1">
              <a:buNone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144000" cy="4725143"/>
          </a:xfrm>
        </p:spPr>
        <p:txBody>
          <a:bodyPr/>
          <a:lstStyle/>
          <a:p>
            <a:pPr eaLnBrk="1" hangingPunct="1"/>
            <a:r>
              <a:rPr lang="cs-CZ" dirty="0" smtClean="0"/>
              <a:t>Koncertní síně musí být postaveny tak, aby dozvuk nerušil poslech.</a:t>
            </a:r>
          </a:p>
          <a:p>
            <a:pPr eaLnBrk="1" hangingPunct="1"/>
            <a:endParaRPr lang="cs-CZ" sz="1050" dirty="0" smtClean="0"/>
          </a:p>
          <a:p>
            <a:pPr eaLnBrk="1" hangingPunct="1"/>
            <a:r>
              <a:rPr lang="cs-CZ" dirty="0" smtClean="0"/>
              <a:t>Využití: sonary, ultrazvuková vyšetření</a:t>
            </a:r>
          </a:p>
          <a:p>
            <a:pPr eaLnBrk="1" hangingPunct="1"/>
            <a:endParaRPr lang="cs-CZ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3600" b="1" dirty="0" smtClean="0"/>
          </a:p>
          <a:p>
            <a:pPr algn="ctr" eaLnBrk="1" hangingPunct="1">
              <a:buNone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056784" cy="1462087"/>
          </a:xfrm>
        </p:spPr>
        <p:txBody>
          <a:bodyPr/>
          <a:lstStyle/>
          <a:p>
            <a:r>
              <a:rPr lang="cs-CZ" sz="4800" b="1" dirty="0" smtClean="0"/>
              <a:t>sonarový remorkér</a:t>
            </a:r>
            <a:endParaRPr lang="cs-CZ" sz="4800" b="1" dirty="0"/>
          </a:p>
        </p:txBody>
      </p:sp>
      <p:pic>
        <p:nvPicPr>
          <p:cNvPr id="3074" name="Picture 2" descr="U:\Obrázky\Buried_objects_dectectio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924944"/>
            <a:ext cx="3584851" cy="2808311"/>
          </a:xfrm>
          <a:prstGeom prst="rect">
            <a:avLst/>
          </a:prstGeom>
          <a:noFill/>
        </p:spPr>
      </p:pic>
      <p:pic>
        <p:nvPicPr>
          <p:cNvPr id="3075" name="Picture 3" descr="U:\Obrázky\Sonars_remorqu%C3%A9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80928"/>
            <a:ext cx="4723475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Opakování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941167"/>
          </a:xfrm>
        </p:spPr>
        <p:txBody>
          <a:bodyPr/>
          <a:lstStyle/>
          <a:p>
            <a:pPr eaLnBrk="1" hangingPunct="1"/>
            <a:r>
              <a:rPr lang="cs-CZ" sz="4000" b="1" dirty="0" smtClean="0"/>
              <a:t>Zvuk se šíří pouze v látkových prostředích, které obsahují molekuly a atomy látky.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r>
              <a:rPr lang="cs-CZ" sz="4000" b="1" dirty="0" smtClean="0"/>
              <a:t>Abychom zvuk vnímali, musí existovat </a:t>
            </a:r>
            <a:r>
              <a:rPr lang="cs-CZ" sz="4000" b="1" dirty="0" smtClean="0">
                <a:solidFill>
                  <a:srgbClr val="FF0000"/>
                </a:solidFill>
              </a:rPr>
              <a:t>zdroj</a:t>
            </a:r>
            <a:r>
              <a:rPr lang="cs-CZ" sz="4000" b="1" dirty="0" smtClean="0"/>
              <a:t> zvuku, </a:t>
            </a:r>
            <a:r>
              <a:rPr lang="cs-CZ" sz="4000" b="1" dirty="0" smtClean="0">
                <a:solidFill>
                  <a:srgbClr val="FF0000"/>
                </a:solidFill>
              </a:rPr>
              <a:t>látkové</a:t>
            </a:r>
            <a:r>
              <a:rPr lang="cs-CZ" sz="4000" b="1" dirty="0" smtClean="0"/>
              <a:t> </a:t>
            </a:r>
            <a:r>
              <a:rPr lang="cs-CZ" sz="4000" b="1" dirty="0" smtClean="0">
                <a:solidFill>
                  <a:srgbClr val="FF0000"/>
                </a:solidFill>
              </a:rPr>
              <a:t>prostředí</a:t>
            </a:r>
            <a:r>
              <a:rPr lang="cs-CZ" sz="4000" b="1" dirty="0" smtClean="0"/>
              <a:t> k šíření zvuku a zdravý </a:t>
            </a:r>
            <a:r>
              <a:rPr lang="cs-CZ" sz="4000" b="1" dirty="0" smtClean="0">
                <a:solidFill>
                  <a:srgbClr val="FF0000"/>
                </a:solidFill>
              </a:rPr>
              <a:t>sluch</a:t>
            </a:r>
            <a:r>
              <a:rPr lang="cs-CZ" sz="4000" b="1" dirty="0" smtClean="0"/>
              <a:t>. 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/>
              <a:t>Nucené chvění, rezonance</a:t>
            </a:r>
            <a:endParaRPr lang="cs-CZ" sz="5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2017712"/>
            <a:ext cx="8703568" cy="4840287"/>
          </a:xfrm>
        </p:spPr>
        <p:txBody>
          <a:bodyPr/>
          <a:lstStyle/>
          <a:p>
            <a:r>
              <a:rPr lang="cs-CZ" sz="3600" b="1" dirty="0" smtClean="0"/>
              <a:t>Pokud udeříme do ladičky bez rezonanční skříňky, uslyšíme tón jisté  hlasitosti.</a:t>
            </a:r>
          </a:p>
          <a:p>
            <a:r>
              <a:rPr lang="cs-CZ" sz="3600" b="1" dirty="0" smtClean="0"/>
              <a:t>U stejné ladičky s rezonanční skříňkou slyšíme tón hlasitěji.</a:t>
            </a:r>
          </a:p>
          <a:p>
            <a:pPr algn="ctr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sz="4400" b="1" dirty="0" smtClean="0">
                <a:solidFill>
                  <a:srgbClr val="FF0000"/>
                </a:solidFill>
              </a:rPr>
              <a:t>Proč?</a:t>
            </a:r>
            <a:endParaRPr lang="cs-CZ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/>
              <a:t>Nucené chvění, rezonance</a:t>
            </a:r>
            <a:endParaRPr lang="cs-CZ" sz="5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2017712"/>
            <a:ext cx="8703568" cy="4840287"/>
          </a:xfrm>
        </p:spPr>
        <p:txBody>
          <a:bodyPr/>
          <a:lstStyle/>
          <a:p>
            <a:r>
              <a:rPr lang="cs-CZ" sz="3600" b="1" dirty="0" smtClean="0"/>
              <a:t>Dotykem ladičky s deskou rezonanční skříňky se rozechvěje i </a:t>
            </a:r>
            <a:r>
              <a:rPr lang="cs-CZ" sz="3600" b="1" dirty="0" smtClean="0"/>
              <a:t>skříňka a vzduch </a:t>
            </a:r>
            <a:r>
              <a:rPr lang="cs-CZ" sz="3600" b="1" dirty="0" smtClean="0"/>
              <a:t>v rezonanční skříňce různými kmitočty, ale převládá kmitočet ladičky.</a:t>
            </a:r>
          </a:p>
          <a:p>
            <a:r>
              <a:rPr lang="cs-CZ" sz="3600" b="1" dirty="0" smtClean="0"/>
              <a:t>Tím se tón ladičky ještě zesiluje.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FF0000"/>
                </a:solidFill>
              </a:rPr>
              <a:t>Hovoříme o nuceném chvění -rezonanci.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/>
              <a:t>Nucené chvění, rezonance</a:t>
            </a:r>
            <a:endParaRPr lang="cs-CZ" sz="5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2017712"/>
            <a:ext cx="8703568" cy="4840287"/>
          </a:xfrm>
        </p:spPr>
        <p:txBody>
          <a:bodyPr/>
          <a:lstStyle/>
          <a:p>
            <a:r>
              <a:rPr lang="cs-CZ" sz="3600" b="1" dirty="0" smtClean="0"/>
              <a:t>Podobně je podporován tón struny díky ozvučné desce klavíru.</a:t>
            </a:r>
          </a:p>
          <a:p>
            <a:r>
              <a:rPr lang="cs-CZ" sz="3600" b="1" dirty="0" smtClean="0"/>
              <a:t>Také ozvučná deska kytary má vliv na hlasitost tónu struny.</a:t>
            </a:r>
            <a:endParaRPr lang="cs-CZ" sz="3600" b="1" dirty="0"/>
          </a:p>
        </p:txBody>
      </p:sp>
      <p:pic>
        <p:nvPicPr>
          <p:cNvPr id="2050" name="Picture 2" descr="C:\Documents and Settings\gargasovae\Local Settings\Temporary Internet Files\Content.IE5\EYLXIMMO\MC9002341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653136"/>
            <a:ext cx="1584176" cy="202955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39552" y="55892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ozvučná deska</a:t>
            </a:r>
            <a:endParaRPr lang="cs-CZ" sz="2800" dirty="0"/>
          </a:p>
        </p:txBody>
      </p:sp>
      <p:sp>
        <p:nvSpPr>
          <p:cNvPr id="7" name="Šipka doprava 6"/>
          <p:cNvSpPr/>
          <p:nvPr/>
        </p:nvSpPr>
        <p:spPr>
          <a:xfrm>
            <a:off x="2195736" y="6093296"/>
            <a:ext cx="1440160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/>
              <a:t>Nucené chvění, rezonance</a:t>
            </a:r>
            <a:endParaRPr lang="cs-CZ" sz="5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5013175"/>
          </a:xfrm>
        </p:spPr>
        <p:txBody>
          <a:bodyPr/>
          <a:lstStyle/>
          <a:p>
            <a:r>
              <a:rPr lang="cs-CZ" b="1" dirty="0" smtClean="0"/>
              <a:t>Chvějící se těleso nevydává jen zvuk o jediném kmitočtu.</a:t>
            </a:r>
          </a:p>
          <a:p>
            <a:r>
              <a:rPr lang="cs-CZ" b="1" dirty="0" smtClean="0"/>
              <a:t>Kmitočet zvuku,který slyšíme, je nejsilnější a nazývá se </a:t>
            </a:r>
            <a:r>
              <a:rPr lang="cs-CZ" b="1" dirty="0" smtClean="0">
                <a:solidFill>
                  <a:srgbClr val="FF0000"/>
                </a:solidFill>
              </a:rPr>
              <a:t>základní tón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Ostatní kmitočty jsou slabší a dodávají tónu tzv. </a:t>
            </a:r>
            <a:r>
              <a:rPr lang="cs-CZ" b="1" dirty="0" smtClean="0">
                <a:solidFill>
                  <a:srgbClr val="FF0000"/>
                </a:solidFill>
              </a:rPr>
              <a:t>barvu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Nazývají se </a:t>
            </a:r>
            <a:r>
              <a:rPr lang="cs-CZ" b="1" dirty="0" smtClean="0">
                <a:solidFill>
                  <a:srgbClr val="FF0000"/>
                </a:solidFill>
              </a:rPr>
              <a:t>harmonické tóny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Díky barvě tónu rozeznáme tón klavíru či kytary.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6225"/>
            <a:ext cx="9144000" cy="4869159"/>
          </a:xfrm>
        </p:spPr>
        <p:txBody>
          <a:bodyPr/>
          <a:lstStyle/>
          <a:p>
            <a:pPr eaLnBrk="1" hangingPunct="1"/>
            <a:r>
              <a:rPr lang="cs-CZ" dirty="0" smtClean="0"/>
              <a:t>Když chvějící se těleso rozechvěje další těleso, hovoříme o </a:t>
            </a:r>
            <a:r>
              <a:rPr lang="cs-CZ" dirty="0" smtClean="0">
                <a:solidFill>
                  <a:srgbClr val="FF0000"/>
                </a:solidFill>
              </a:rPr>
              <a:t>nuceném chvění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FF0000"/>
                </a:solidFill>
              </a:rPr>
              <a:t>rezonanci</a:t>
            </a:r>
            <a:r>
              <a:rPr lang="cs-CZ" dirty="0" smtClean="0"/>
              <a:t>.</a:t>
            </a:r>
          </a:p>
          <a:p>
            <a:pPr eaLnBrk="1" hangingPunct="1"/>
            <a:r>
              <a:rPr lang="cs-CZ" dirty="0" smtClean="0"/>
              <a:t>Nucené chvění podporuje a zesiluje tóny hudebních nástrojů (ozvučné desky).</a:t>
            </a:r>
          </a:p>
          <a:p>
            <a:pPr eaLnBrk="1" hangingPunct="1"/>
            <a:r>
              <a:rPr lang="cs-CZ" dirty="0" smtClean="0"/>
              <a:t>Chvějící se tělesa vydávají svůj </a:t>
            </a:r>
            <a:r>
              <a:rPr lang="cs-CZ" dirty="0" smtClean="0">
                <a:solidFill>
                  <a:srgbClr val="FF0000"/>
                </a:solidFill>
              </a:rPr>
              <a:t>základní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tón</a:t>
            </a:r>
            <a:r>
              <a:rPr lang="cs-CZ" dirty="0" smtClean="0"/>
              <a:t>, který nejvíc slyšíme, a další </a:t>
            </a:r>
            <a:r>
              <a:rPr lang="cs-CZ" dirty="0" smtClean="0">
                <a:solidFill>
                  <a:srgbClr val="FF0000"/>
                </a:solidFill>
              </a:rPr>
              <a:t>harmonické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tóny</a:t>
            </a:r>
            <a:r>
              <a:rPr lang="cs-CZ" dirty="0" smtClean="0"/>
              <a:t>, které tvoří tzv. </a:t>
            </a:r>
            <a:r>
              <a:rPr lang="cs-CZ" dirty="0" smtClean="0">
                <a:solidFill>
                  <a:srgbClr val="FF0000"/>
                </a:solidFill>
              </a:rPr>
              <a:t>barvu</a:t>
            </a:r>
            <a:r>
              <a:rPr lang="cs-CZ" dirty="0" smtClean="0"/>
              <a:t> zvuku.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3600" b="1" dirty="0" smtClean="0"/>
          </a:p>
          <a:p>
            <a:pPr algn="ctr" eaLnBrk="1" hangingPunct="1">
              <a:buNone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Odraz zvuku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Setká-li se zvuk s překážkou, z části ho překážka pohltí a z části se od překážky může odrazit a vracet vzduchem zpět.</a:t>
            </a:r>
          </a:p>
          <a:p>
            <a:pPr eaLnBrk="1" hangingPunct="1">
              <a:buSzPct val="100000"/>
              <a:buNone/>
            </a:pPr>
            <a:endParaRPr lang="cs-CZ" sz="3600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sz="3600" b="1" dirty="0" smtClean="0"/>
              <a:t>Hovoříme o </a:t>
            </a:r>
            <a:r>
              <a:rPr lang="cs-CZ" sz="3600" b="1" dirty="0" smtClean="0">
                <a:solidFill>
                  <a:srgbClr val="FF0000"/>
                </a:solidFill>
              </a:rPr>
              <a:t>odrazu zvuku</a:t>
            </a:r>
            <a:r>
              <a:rPr lang="cs-CZ" sz="3600" b="1" dirty="0" smtClean="0"/>
              <a:t>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ozvěna x dozvuk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916832"/>
            <a:ext cx="9144001" cy="4941168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b="1" dirty="0" smtClean="0"/>
              <a:t>Setká-li se zvuk s překážkou ve vzdálenosti alespoň </a:t>
            </a:r>
            <a:r>
              <a:rPr lang="cs-CZ" b="1" dirty="0" smtClean="0">
                <a:solidFill>
                  <a:srgbClr val="FF0000"/>
                </a:solidFill>
              </a:rPr>
              <a:t>17 m</a:t>
            </a:r>
            <a:r>
              <a:rPr lang="cs-CZ" b="1" dirty="0" smtClean="0"/>
              <a:t>, slyšíme odražený zvuk celý, jako </a:t>
            </a:r>
            <a:r>
              <a:rPr lang="cs-CZ" b="1" dirty="0" smtClean="0">
                <a:solidFill>
                  <a:srgbClr val="FF0000"/>
                </a:solidFill>
              </a:rPr>
              <a:t>ozvěnu</a:t>
            </a:r>
            <a:r>
              <a:rPr lang="cs-CZ" b="1" dirty="0" smtClean="0"/>
              <a:t>.</a:t>
            </a:r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r>
              <a:rPr lang="cs-CZ" b="1" dirty="0" smtClean="0"/>
              <a:t>Je-li překážka blíže, slyšíme odražený zvuk spíš jako prodloužení zvuku původního. Hovoříme o </a:t>
            </a:r>
            <a:r>
              <a:rPr lang="cs-CZ" b="1" dirty="0" smtClean="0">
                <a:solidFill>
                  <a:srgbClr val="FF0000"/>
                </a:solidFill>
              </a:rPr>
              <a:t>dozvuku</a:t>
            </a:r>
            <a:r>
              <a:rPr lang="cs-CZ" b="1" dirty="0" smtClean="0"/>
              <a:t>.</a:t>
            </a:r>
          </a:p>
          <a:p>
            <a:pPr eaLnBrk="1" hangingPunct="1">
              <a:buSzPct val="100000"/>
              <a:buNone/>
            </a:pPr>
            <a:endParaRPr lang="cs-CZ" b="1" dirty="0" smtClean="0"/>
          </a:p>
          <a:p>
            <a:pPr eaLnBrk="1" hangingPunct="1">
              <a:buSzPct val="100000"/>
              <a:buFont typeface="Wingdings" pitchFamily="2" charset="2"/>
              <a:buChar char="§"/>
            </a:pPr>
            <a:endParaRPr lang="cs-CZ" b="1" dirty="0" smtClean="0"/>
          </a:p>
        </p:txBody>
      </p:sp>
      <p:pic>
        <p:nvPicPr>
          <p:cNvPr id="1026" name="Picture 2" descr="C:\Documents and Settings\gargasovae\Local Settings\Temporary Internet Files\Content.IE5\4MLAUQW8\MP9003138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996952"/>
            <a:ext cx="156702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1539</TotalTime>
  <Words>389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Směsice</vt:lpstr>
      <vt:lpstr>Nucené chvění rezonance odraz zvuku</vt:lpstr>
      <vt:lpstr>Opakování</vt:lpstr>
      <vt:lpstr>Nucené chvění, rezonance</vt:lpstr>
      <vt:lpstr>Nucené chvění, rezonance</vt:lpstr>
      <vt:lpstr>Nucené chvění, rezonance</vt:lpstr>
      <vt:lpstr>Nucené chvění, rezonance</vt:lpstr>
      <vt:lpstr>(zapiš do sešitu)</vt:lpstr>
      <vt:lpstr>Odraz zvuku</vt:lpstr>
      <vt:lpstr>ozvěna x dozvuk</vt:lpstr>
      <vt:lpstr>(zapiš do sešitu)</vt:lpstr>
      <vt:lpstr>(zapiš do sešitu)</vt:lpstr>
      <vt:lpstr>sonarový remorkér</vt:lpstr>
    </vt:vector>
  </TitlesOfParts>
  <Company>mrdka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lze vysvětlit elektrování těles</dc:title>
  <dc:creator>sekacos</dc:creator>
  <cp:lastModifiedBy>Eva Gargašová</cp:lastModifiedBy>
  <cp:revision>165</cp:revision>
  <dcterms:created xsi:type="dcterms:W3CDTF">2006-09-30T21:18:00Z</dcterms:created>
  <dcterms:modified xsi:type="dcterms:W3CDTF">2014-06-09T05:00:02Z</dcterms:modified>
</cp:coreProperties>
</file>