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94" r:id="rId2"/>
    <p:sldId id="319" r:id="rId3"/>
    <p:sldId id="402" r:id="rId4"/>
    <p:sldId id="390" r:id="rId5"/>
    <p:sldId id="412" r:id="rId6"/>
    <p:sldId id="394" r:id="rId7"/>
    <p:sldId id="409" r:id="rId8"/>
    <p:sldId id="404" r:id="rId9"/>
    <p:sldId id="413" r:id="rId10"/>
    <p:sldId id="410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990033"/>
    <a:srgbClr val="FFFF66"/>
    <a:srgbClr val="FF6600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0" autoAdjust="0"/>
    <p:restoredTop sz="90985" autoAdjust="0"/>
  </p:normalViewPr>
  <p:slideViewPr>
    <p:cSldViewPr>
      <p:cViewPr varScale="1">
        <p:scale>
          <a:sx n="83" d="100"/>
          <a:sy n="83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 dirty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 dirty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A09A8A6-A68C-4804-A32F-120F142C56F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81AF-E1E6-4BD1-B2E1-EE2D5795B5F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CE066-EF21-4800-BB07-11AD6B2E5BD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95944-CC27-4B28-88B2-2C1513E3A82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4189E-8CF6-4D76-A668-CA975133AE0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69E24-8900-4D2B-8ED7-2FAF3E44DF9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6C278-B46E-4174-BA4B-C57A29A62E6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2F909-A25C-4D86-9BB2-FCE6E050D49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45F4F-6157-47C6-BFC1-4B7F21016A5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791AC-F289-4E26-AA88-73F4B2B4A73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B09F1-5AA7-492C-B31E-4CB070FE680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1CA1A2-35A1-4170-B19E-F1836601DD9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Alexander_Graham_Bel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692697"/>
            <a:ext cx="7344816" cy="2592288"/>
          </a:xfrm>
        </p:spPr>
        <p:txBody>
          <a:bodyPr/>
          <a:lstStyle/>
          <a:p>
            <a:pPr algn="ctr" eaLnBrk="1" hangingPunct="1"/>
            <a:r>
              <a:rPr lang="cs-CZ" sz="5400" b="1" dirty="0" smtClean="0"/>
              <a:t>Ochrana před nadměrným hlukem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044825" y="0"/>
            <a:ext cx="523398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2000" b="1" dirty="0"/>
              <a:t>                   </a:t>
            </a:r>
          </a:p>
          <a:p>
            <a:pPr algn="ctr"/>
            <a:r>
              <a:rPr lang="cs-CZ" dirty="0"/>
              <a:t>                                                                      </a:t>
            </a:r>
          </a:p>
        </p:txBody>
      </p:sp>
      <p:pic>
        <p:nvPicPr>
          <p:cNvPr id="1028" name="Picture 4" descr="C:\Documents and Settings\skola\Local Settings\Temporary Internet Files\Content.IE5\UKBSKSCB\MP90043116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356992"/>
            <a:ext cx="3960440" cy="3328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350"/>
            <a:ext cx="8100393" cy="1462088"/>
          </a:xfrm>
        </p:spPr>
        <p:txBody>
          <a:bodyPr/>
          <a:lstStyle/>
          <a:p>
            <a:pPr eaLnBrk="1" hangingPunct="1"/>
            <a:r>
              <a:rPr lang="cs-CZ" sz="2800" i="1" dirty="0" smtClean="0"/>
              <a:t>(zapiš do sešitu)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2856"/>
            <a:ext cx="9144000" cy="4725143"/>
          </a:xfrm>
        </p:spPr>
        <p:txBody>
          <a:bodyPr/>
          <a:lstStyle/>
          <a:p>
            <a:pPr eaLnBrk="1" hangingPunct="1"/>
            <a:r>
              <a:rPr lang="cs-CZ" dirty="0" smtClean="0"/>
              <a:t>Zvýšená hladina zvuku = zdravotní problémy. </a:t>
            </a:r>
          </a:p>
          <a:p>
            <a:pPr eaLnBrk="1" hangingPunct="1"/>
            <a:r>
              <a:rPr lang="cs-CZ" dirty="0" smtClean="0"/>
              <a:t>od 70 dB – zdraví škodlivé</a:t>
            </a:r>
          </a:p>
          <a:p>
            <a:pPr eaLnBrk="1" hangingPunct="1"/>
            <a:r>
              <a:rPr lang="cs-CZ" dirty="0" smtClean="0"/>
              <a:t>od 80 dB – ohrožení sluchu</a:t>
            </a:r>
          </a:p>
          <a:p>
            <a:pPr eaLnBrk="1" hangingPunct="1"/>
            <a:r>
              <a:rPr lang="cs-CZ" dirty="0" smtClean="0"/>
              <a:t>130 dB – práh bolesti</a:t>
            </a:r>
          </a:p>
          <a:p>
            <a:pPr eaLnBrk="1" hangingPunct="1"/>
            <a:r>
              <a:rPr lang="cs-CZ" dirty="0" smtClean="0"/>
              <a:t>Používají se chrániče (ve sbíječce, bagru).</a:t>
            </a:r>
          </a:p>
          <a:p>
            <a:pPr eaLnBrk="1" hangingPunct="1"/>
            <a:r>
              <a:rPr lang="cs-CZ" dirty="0" smtClean="0">
                <a:solidFill>
                  <a:srgbClr val="FF0000"/>
                </a:solidFill>
              </a:rPr>
              <a:t>Zvukové izolanty </a:t>
            </a:r>
            <a:r>
              <a:rPr lang="cs-CZ" dirty="0" smtClean="0"/>
              <a:t>tlumí a pohlcují zvuky.</a:t>
            </a:r>
          </a:p>
          <a:p>
            <a:pPr eaLnBrk="1" hangingPunct="1"/>
            <a:r>
              <a:rPr lang="cs-CZ" dirty="0" smtClean="0"/>
              <a:t>Příklady: </a:t>
            </a:r>
            <a:r>
              <a:rPr lang="cs-CZ" u="sng" dirty="0" smtClean="0"/>
              <a:t>vakuum</a:t>
            </a:r>
            <a:r>
              <a:rPr lang="cs-CZ" dirty="0" smtClean="0"/>
              <a:t>, polystyrén, čalounění.</a:t>
            </a:r>
          </a:p>
          <a:p>
            <a:pPr eaLnBrk="1" hangingPunct="1"/>
            <a:endParaRPr lang="cs-CZ" b="1" dirty="0" smtClean="0"/>
          </a:p>
          <a:p>
            <a:pPr eaLnBrk="1" hangingPunct="1"/>
            <a:endParaRPr lang="cs-CZ" sz="1050" b="1" dirty="0" smtClean="0"/>
          </a:p>
          <a:p>
            <a:pPr eaLnBrk="1" hangingPunct="1"/>
            <a:endParaRPr lang="cs-CZ" sz="1050" b="1" dirty="0" smtClean="0"/>
          </a:p>
          <a:p>
            <a:pPr eaLnBrk="1" hangingPunct="1"/>
            <a:endParaRPr lang="cs-CZ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7113" y="260350"/>
            <a:ext cx="8116887" cy="1462088"/>
          </a:xfrm>
        </p:spPr>
        <p:txBody>
          <a:bodyPr/>
          <a:lstStyle/>
          <a:p>
            <a:pPr algn="ctr" eaLnBrk="1" hangingPunct="1"/>
            <a:r>
              <a:rPr lang="cs-CZ" sz="5400" b="1" dirty="0" smtClean="0"/>
              <a:t>Opakování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2856"/>
            <a:ext cx="9144000" cy="4725143"/>
          </a:xfrm>
        </p:spPr>
        <p:txBody>
          <a:bodyPr/>
          <a:lstStyle/>
          <a:p>
            <a:pPr eaLnBrk="1" hangingPunct="1"/>
            <a:r>
              <a:rPr lang="cs-CZ" sz="4000" b="1" dirty="0" smtClean="0"/>
              <a:t>Intenzitu vnímaného zvuku ovlivňuje nucené chvění.</a:t>
            </a:r>
          </a:p>
          <a:p>
            <a:pPr eaLnBrk="1" hangingPunct="1">
              <a:buNone/>
            </a:pPr>
            <a:endParaRPr lang="cs-CZ" sz="4000" b="1" dirty="0" smtClean="0"/>
          </a:p>
          <a:p>
            <a:pPr eaLnBrk="1" hangingPunct="1"/>
            <a:endParaRPr lang="cs-CZ" sz="1050" b="1" dirty="0" smtClean="0"/>
          </a:p>
          <a:p>
            <a:pPr eaLnBrk="1" hangingPunct="1"/>
            <a:r>
              <a:rPr lang="cs-CZ" sz="4000" b="1" dirty="0" smtClean="0"/>
              <a:t>Hlasitost může ovlivnit i odraz zvuku – ozvěna či dozvuk.</a:t>
            </a:r>
          </a:p>
          <a:p>
            <a:pPr eaLnBrk="1" hangingPunct="1"/>
            <a:endParaRPr lang="cs-CZ" sz="1050" b="1" dirty="0" smtClean="0"/>
          </a:p>
          <a:p>
            <a:pPr eaLnBrk="1" hangingPunct="1"/>
            <a:endParaRPr lang="cs-CZ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b="1" dirty="0" smtClean="0"/>
              <a:t>Hladina zvuku</a:t>
            </a:r>
            <a:endParaRPr lang="cs-CZ" sz="5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51520" y="1844824"/>
            <a:ext cx="8703568" cy="5013175"/>
          </a:xfrm>
        </p:spPr>
        <p:txBody>
          <a:bodyPr/>
          <a:lstStyle/>
          <a:p>
            <a:r>
              <a:rPr lang="cs-CZ" sz="3600" b="1" dirty="0" smtClean="0"/>
              <a:t>K porovnání hlasitosti zvuku se používá fyzikální veličina </a:t>
            </a:r>
            <a:r>
              <a:rPr lang="cs-CZ" sz="3600" b="1" dirty="0" smtClean="0">
                <a:solidFill>
                  <a:srgbClr val="FF0000"/>
                </a:solidFill>
              </a:rPr>
              <a:t>hladina zvuku</a:t>
            </a:r>
            <a:r>
              <a:rPr lang="cs-CZ" sz="3600" b="1" dirty="0" smtClean="0"/>
              <a:t>.</a:t>
            </a:r>
          </a:p>
          <a:p>
            <a:r>
              <a:rPr lang="cs-CZ" sz="3600" b="1" dirty="0" smtClean="0"/>
              <a:t>Její jednotkou je </a:t>
            </a:r>
            <a:r>
              <a:rPr lang="cs-CZ" sz="3600" b="1" dirty="0" smtClean="0">
                <a:solidFill>
                  <a:srgbClr val="FF0000"/>
                </a:solidFill>
              </a:rPr>
              <a:t>bel (B)</a:t>
            </a:r>
            <a:r>
              <a:rPr lang="cs-CZ" sz="3600" b="1" dirty="0" smtClean="0"/>
              <a:t>, používá se převážně menší jednotka – </a:t>
            </a:r>
            <a:r>
              <a:rPr lang="cs-CZ" sz="3600" b="1" dirty="0" smtClean="0">
                <a:solidFill>
                  <a:srgbClr val="FF0000"/>
                </a:solidFill>
              </a:rPr>
              <a:t>decibel (dB)</a:t>
            </a:r>
            <a:r>
              <a:rPr lang="cs-CZ" sz="3600" b="1" dirty="0" smtClean="0"/>
              <a:t>.</a:t>
            </a:r>
          </a:p>
          <a:p>
            <a:r>
              <a:rPr lang="cs-CZ" sz="3600" b="1" dirty="0" smtClean="0"/>
              <a:t>Počátek stupnice 0 dB je práh slyšení pro tón 1 000 Hz.</a:t>
            </a:r>
            <a:endParaRPr lang="cs-CZ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350"/>
            <a:ext cx="8100393" cy="1462088"/>
          </a:xfrm>
        </p:spPr>
        <p:txBody>
          <a:bodyPr/>
          <a:lstStyle/>
          <a:p>
            <a:pPr eaLnBrk="1" hangingPunct="1"/>
            <a:r>
              <a:rPr lang="cs-CZ" sz="2800" i="1" dirty="0" smtClean="0"/>
              <a:t>(zapiš do sešitu)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76872"/>
            <a:ext cx="9144000" cy="4581127"/>
          </a:xfrm>
        </p:spPr>
        <p:txBody>
          <a:bodyPr/>
          <a:lstStyle/>
          <a:p>
            <a:pPr eaLnBrk="1" hangingPunct="1"/>
            <a:r>
              <a:rPr lang="cs-CZ" sz="3600" dirty="0" smtClean="0"/>
              <a:t>Ke srovnání hlasitosti zvuku se zavádí fyzikální veličina </a:t>
            </a:r>
            <a:r>
              <a:rPr lang="cs-CZ" sz="3600" dirty="0" smtClean="0">
                <a:solidFill>
                  <a:srgbClr val="FF0000"/>
                </a:solidFill>
              </a:rPr>
              <a:t>hladina zvuku</a:t>
            </a:r>
            <a:r>
              <a:rPr lang="cs-CZ" sz="3600" dirty="0" smtClean="0"/>
              <a:t>.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sz="3600" dirty="0" smtClean="0"/>
              <a:t>Její jednotkou je </a:t>
            </a:r>
            <a:r>
              <a:rPr lang="cs-CZ" sz="3600" dirty="0" smtClean="0">
                <a:solidFill>
                  <a:srgbClr val="FF0000"/>
                </a:solidFill>
              </a:rPr>
              <a:t>bel (B)</a:t>
            </a:r>
            <a:r>
              <a:rPr lang="cs-CZ" sz="3600" dirty="0" smtClean="0"/>
              <a:t>, používá se menší </a:t>
            </a:r>
            <a:r>
              <a:rPr lang="cs-CZ" sz="3600" dirty="0" smtClean="0">
                <a:solidFill>
                  <a:srgbClr val="FF0000"/>
                </a:solidFill>
              </a:rPr>
              <a:t>decibel (dB)</a:t>
            </a:r>
            <a:r>
              <a:rPr lang="cs-CZ" sz="3600" dirty="0" smtClean="0"/>
              <a:t>.</a:t>
            </a:r>
          </a:p>
          <a:p>
            <a:pPr eaLnBrk="1" hangingPunct="1"/>
            <a:endParaRPr lang="cs-CZ" sz="3600" b="1" dirty="0" smtClean="0"/>
          </a:p>
          <a:p>
            <a:pPr eaLnBrk="1" hangingPunct="1"/>
            <a:endParaRPr lang="cs-CZ" sz="1050" b="1" dirty="0" smtClean="0"/>
          </a:p>
          <a:p>
            <a:pPr eaLnBrk="1" hangingPunct="1"/>
            <a:endParaRPr lang="cs-CZ" sz="3600" b="1" dirty="0" smtClean="0"/>
          </a:p>
          <a:p>
            <a:pPr algn="ctr" eaLnBrk="1" hangingPunct="1">
              <a:buNone/>
            </a:pPr>
            <a:r>
              <a:rPr lang="cs-CZ" sz="36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dirty="0" smtClean="0"/>
              <a:t>Kdo byl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4800" b="1" dirty="0" err="1" smtClean="0">
                <a:solidFill>
                  <a:srgbClr val="002060"/>
                </a:solidFill>
                <a:hlinkClick r:id="rId2"/>
              </a:rPr>
              <a:t>A</a:t>
            </a:r>
            <a:r>
              <a:rPr lang="cs-CZ" sz="4800" b="1" dirty="0" smtClean="0">
                <a:solidFill>
                  <a:srgbClr val="002060"/>
                </a:solidFill>
                <a:hlinkClick r:id="rId2"/>
              </a:rPr>
              <a:t>.</a:t>
            </a:r>
            <a:r>
              <a:rPr lang="cs-CZ" sz="4800" b="1" dirty="0" err="1" smtClean="0">
                <a:solidFill>
                  <a:srgbClr val="002060"/>
                </a:solidFill>
                <a:hlinkClick r:id="rId2"/>
              </a:rPr>
              <a:t>G</a:t>
            </a:r>
            <a:r>
              <a:rPr lang="cs-CZ" sz="4800" b="1" dirty="0" smtClean="0">
                <a:solidFill>
                  <a:srgbClr val="002060"/>
                </a:solidFill>
                <a:hlinkClick r:id="rId2"/>
              </a:rPr>
              <a:t>.Bell</a:t>
            </a:r>
            <a:endParaRPr lang="cs-CZ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8116887" cy="1462088"/>
          </a:xfrm>
        </p:spPr>
        <p:txBody>
          <a:bodyPr/>
          <a:lstStyle/>
          <a:p>
            <a:pPr algn="ctr" eaLnBrk="1" hangingPunct="1"/>
            <a:r>
              <a:rPr lang="cs-CZ" sz="5400" b="1" dirty="0" smtClean="0"/>
              <a:t>decibely zvuku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848"/>
            <a:ext cx="9144000" cy="4797151"/>
          </a:xfrm>
        </p:spPr>
        <p:txBody>
          <a:bodyPr/>
          <a:lstStyle/>
          <a:p>
            <a:pPr eaLnBrk="1" hangingPunct="1">
              <a:buSzPct val="100000"/>
              <a:buFont typeface="Wingdings" pitchFamily="2" charset="2"/>
              <a:buChar char="§"/>
            </a:pPr>
            <a:endParaRPr lang="cs-CZ" sz="3600" b="1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691680" y="1916832"/>
          <a:ext cx="60960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druh zvuku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hladina  zvuku v dB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práh slyšení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tikot hodinek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10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šumění listí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20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šepot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30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hlasitý hovor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50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hlasitá hudba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80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pouliční hluk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80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motocykl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90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sbíječka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100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letecký motor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120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práh bolesti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130</a:t>
                      </a:r>
                      <a:endParaRPr lang="cs-CZ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8116887" cy="1462088"/>
          </a:xfrm>
        </p:spPr>
        <p:txBody>
          <a:bodyPr/>
          <a:lstStyle/>
          <a:p>
            <a:pPr algn="ctr" eaLnBrk="1" hangingPunct="1"/>
            <a:r>
              <a:rPr lang="cs-CZ" sz="5400" b="1" dirty="0" smtClean="0"/>
              <a:t>Ochrana před hlukem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916832"/>
            <a:ext cx="9144001" cy="4941168"/>
          </a:xfrm>
        </p:spPr>
        <p:txBody>
          <a:bodyPr/>
          <a:lstStyle/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b="1" dirty="0" smtClean="0"/>
              <a:t>Delší pobyt v prostředí s hladinou zvuku </a:t>
            </a:r>
            <a:r>
              <a:rPr lang="cs-CZ" b="1" dirty="0" smtClean="0">
                <a:solidFill>
                  <a:srgbClr val="FF0000"/>
                </a:solidFill>
              </a:rPr>
              <a:t>nad 70 </a:t>
            </a:r>
            <a:r>
              <a:rPr lang="cs-CZ" b="1" dirty="0" smtClean="0"/>
              <a:t>dB se považuje za zdraví škodlivé. 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b="1" dirty="0" smtClean="0"/>
              <a:t>U některých lidí se zvyšuje únava, bolí hlava, objevuje se i nevolnost.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b="1" dirty="0" smtClean="0"/>
              <a:t>Při hladinách </a:t>
            </a:r>
            <a:r>
              <a:rPr lang="cs-CZ" b="1" dirty="0" smtClean="0">
                <a:solidFill>
                  <a:srgbClr val="FF0000"/>
                </a:solidFill>
              </a:rPr>
              <a:t>nad 80 dB </a:t>
            </a:r>
            <a:r>
              <a:rPr lang="cs-CZ" b="1" dirty="0" smtClean="0"/>
              <a:t>je již </a:t>
            </a:r>
            <a:r>
              <a:rPr lang="cs-CZ" b="1" dirty="0" smtClean="0">
                <a:solidFill>
                  <a:srgbClr val="FF0000"/>
                </a:solidFill>
              </a:rPr>
              <a:t>ohrožen sluch</a:t>
            </a:r>
            <a:r>
              <a:rPr lang="cs-CZ" b="1" dirty="0" smtClean="0"/>
              <a:t>.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b="1" dirty="0" smtClean="0"/>
              <a:t>Pro hlučná pracoviště jsou předepsány </a:t>
            </a:r>
            <a:r>
              <a:rPr lang="cs-CZ" b="1" dirty="0" smtClean="0">
                <a:solidFill>
                  <a:srgbClr val="FF0000"/>
                </a:solidFill>
              </a:rPr>
              <a:t>chrániče uší</a:t>
            </a:r>
            <a:r>
              <a:rPr lang="cs-CZ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056784" cy="1462087"/>
          </a:xfrm>
        </p:spPr>
        <p:txBody>
          <a:bodyPr/>
          <a:lstStyle/>
          <a:p>
            <a:r>
              <a:rPr lang="cs-CZ" sz="4800" b="1" dirty="0" smtClean="0"/>
              <a:t>Nebezpečný hluk</a:t>
            </a:r>
            <a:endParaRPr lang="cs-CZ" sz="4800" b="1" dirty="0"/>
          </a:p>
        </p:txBody>
      </p:sp>
      <p:pic>
        <p:nvPicPr>
          <p:cNvPr id="1026" name="Picture 2" descr="C:\Documents and Settings\skola\Local Settings\Temporary Internet Files\Content.IE5\UKBSKSCB\MC9002406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3341777" cy="2655986"/>
          </a:xfrm>
          <a:prstGeom prst="rect">
            <a:avLst/>
          </a:prstGeom>
          <a:noFill/>
        </p:spPr>
      </p:pic>
      <p:pic>
        <p:nvPicPr>
          <p:cNvPr id="1027" name="Picture 3" descr="C:\Documents and Settings\skola\Local Settings\Temporary Internet Files\Content.IE5\GCC41SBP\MC90030521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73038"/>
            <a:ext cx="1819275" cy="1797050"/>
          </a:xfrm>
          <a:prstGeom prst="rect">
            <a:avLst/>
          </a:prstGeom>
          <a:noFill/>
        </p:spPr>
      </p:pic>
      <p:pic>
        <p:nvPicPr>
          <p:cNvPr id="1028" name="Picture 4" descr="C:\Documents and Settings\skola\Local Settings\Temporary Internet Files\Content.IE5\8X5DBN55\MC90032667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2204864"/>
            <a:ext cx="2124456" cy="2160240"/>
          </a:xfrm>
          <a:prstGeom prst="rect">
            <a:avLst/>
          </a:prstGeom>
          <a:noFill/>
        </p:spPr>
      </p:pic>
      <p:pic>
        <p:nvPicPr>
          <p:cNvPr id="1030" name="Picture 6" descr="C:\Documents and Settings\skola\Local Settings\Temporary Internet Files\Content.IE5\UKBSKSCB\MC90030120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4509120"/>
            <a:ext cx="1997113" cy="2087562"/>
          </a:xfrm>
          <a:prstGeom prst="rect">
            <a:avLst/>
          </a:prstGeom>
          <a:noFill/>
        </p:spPr>
      </p:pic>
      <p:pic>
        <p:nvPicPr>
          <p:cNvPr id="1031" name="Picture 7" descr="C:\Documents and Settings\skola\Local Settings\Temporary Internet Files\Content.IE5\61C9QWZK\MC90028091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56174" y="5157936"/>
            <a:ext cx="3461677" cy="1357069"/>
          </a:xfrm>
          <a:prstGeom prst="rect">
            <a:avLst/>
          </a:prstGeom>
          <a:noFill/>
        </p:spPr>
      </p:pic>
      <p:pic>
        <p:nvPicPr>
          <p:cNvPr id="1032" name="Picture 8" descr="C:\Documents and Settings\skola\Local Settings\Temporary Internet Files\Content.IE5\GCC41SBP\MC900282106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4725144"/>
            <a:ext cx="1871309" cy="1872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8116887" cy="1462088"/>
          </a:xfrm>
        </p:spPr>
        <p:txBody>
          <a:bodyPr/>
          <a:lstStyle/>
          <a:p>
            <a:pPr algn="ctr" eaLnBrk="1" hangingPunct="1"/>
            <a:r>
              <a:rPr lang="cs-CZ" sz="5400" b="1" dirty="0" smtClean="0"/>
              <a:t>Ochrana před hlukem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916832"/>
            <a:ext cx="9144001" cy="4941168"/>
          </a:xfrm>
        </p:spPr>
        <p:txBody>
          <a:bodyPr/>
          <a:lstStyle/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b="1" dirty="0" smtClean="0"/>
              <a:t>Některé materiály dokážou zvuk i pohltit.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endParaRPr lang="cs-CZ" b="1" dirty="0" smtClean="0"/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b="1" dirty="0" smtClean="0"/>
              <a:t>Hovoříme o zvukových izolantech.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endParaRPr lang="cs-CZ" b="1" dirty="0" smtClean="0"/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b="1" dirty="0" smtClean="0"/>
              <a:t>Jedná se o polystyrén, čalounění, koberce, vakuum.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1599</TotalTime>
  <Words>273</Words>
  <Application>Microsoft Office PowerPoint</Application>
  <PresentationFormat>Předvádění na obrazovce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Směsice</vt:lpstr>
      <vt:lpstr>Ochrana před nadměrným hlukem</vt:lpstr>
      <vt:lpstr>Opakování</vt:lpstr>
      <vt:lpstr>Hladina zvuku</vt:lpstr>
      <vt:lpstr>(zapiš do sešitu)</vt:lpstr>
      <vt:lpstr>Kdo byl</vt:lpstr>
      <vt:lpstr>decibely zvuku</vt:lpstr>
      <vt:lpstr>Ochrana před hlukem</vt:lpstr>
      <vt:lpstr>Nebezpečný hluk</vt:lpstr>
      <vt:lpstr>Ochrana před hlukem</vt:lpstr>
      <vt:lpstr>(zapiš do sešitu)</vt:lpstr>
    </vt:vector>
  </TitlesOfParts>
  <Company>mrdka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lze vysvětlit elektrování těles</dc:title>
  <dc:creator>sekacos</dc:creator>
  <cp:lastModifiedBy>Doma</cp:lastModifiedBy>
  <cp:revision>177</cp:revision>
  <dcterms:created xsi:type="dcterms:W3CDTF">2006-09-30T21:18:00Z</dcterms:created>
  <dcterms:modified xsi:type="dcterms:W3CDTF">2020-05-24T08:20:32Z</dcterms:modified>
</cp:coreProperties>
</file>